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9" r:id="rId5"/>
  </p:sldMasterIdLst>
  <p:notesMasterIdLst>
    <p:notesMasterId r:id="rId28"/>
  </p:notesMasterIdLst>
  <p:handoutMasterIdLst>
    <p:handoutMasterId r:id="rId29"/>
  </p:handoutMasterIdLst>
  <p:sldIdLst>
    <p:sldId id="292" r:id="rId6"/>
    <p:sldId id="275" r:id="rId7"/>
    <p:sldId id="276" r:id="rId8"/>
    <p:sldId id="296" r:id="rId9"/>
    <p:sldId id="297" r:id="rId10"/>
    <p:sldId id="313" r:id="rId11"/>
    <p:sldId id="300" r:id="rId12"/>
    <p:sldId id="314" r:id="rId13"/>
    <p:sldId id="315" r:id="rId14"/>
    <p:sldId id="317" r:id="rId15"/>
    <p:sldId id="316" r:id="rId16"/>
    <p:sldId id="319" r:id="rId17"/>
    <p:sldId id="320" r:id="rId18"/>
    <p:sldId id="321" r:id="rId19"/>
    <p:sldId id="312" r:id="rId20"/>
    <p:sldId id="322" r:id="rId21"/>
    <p:sldId id="323" r:id="rId22"/>
    <p:sldId id="324" r:id="rId23"/>
    <p:sldId id="325" r:id="rId24"/>
    <p:sldId id="307" r:id="rId25"/>
    <p:sldId id="318" r:id="rId26"/>
    <p:sldId id="289"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77" autoAdjust="0"/>
    <p:restoredTop sz="95634"/>
  </p:normalViewPr>
  <p:slideViewPr>
    <p:cSldViewPr snapToGrid="0" showGuides="1">
      <p:cViewPr varScale="1">
        <p:scale>
          <a:sx n="111" d="100"/>
          <a:sy n="111" d="100"/>
        </p:scale>
        <p:origin x="618"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microsoft.com/office/2018/10/relationships/authors" Target="author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presProps" Target="presProps.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7/30/2025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7/30/2025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3368422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2633046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5707159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4610436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52937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35315423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801596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3291895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18</a:t>
            </a:fld>
            <a:endParaRPr lang="en-US" altLang="zh-CN" noProof="0" dirty="0"/>
          </a:p>
        </p:txBody>
      </p:sp>
    </p:spTree>
    <p:extLst>
      <p:ext uri="{BB962C8B-B14F-4D97-AF65-F5344CB8AC3E}">
        <p14:creationId xmlns:p14="http://schemas.microsoft.com/office/powerpoint/2010/main" val="38533476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19</a:t>
            </a:fld>
            <a:endParaRPr lang="en-US" altLang="zh-CN" noProof="0" dirty="0"/>
          </a:p>
        </p:txBody>
      </p:sp>
    </p:spTree>
    <p:extLst>
      <p:ext uri="{BB962C8B-B14F-4D97-AF65-F5344CB8AC3E}">
        <p14:creationId xmlns:p14="http://schemas.microsoft.com/office/powerpoint/2010/main" val="2794412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20</a:t>
            </a:fld>
            <a:endParaRPr lang="en-US" altLang="zh-CN" noProof="0" dirty="0"/>
          </a:p>
        </p:txBody>
      </p:sp>
    </p:spTree>
    <p:extLst>
      <p:ext uri="{BB962C8B-B14F-4D97-AF65-F5344CB8AC3E}">
        <p14:creationId xmlns:p14="http://schemas.microsoft.com/office/powerpoint/2010/main" val="1215830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21</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22</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1169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71822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04971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4552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5758920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575076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9850831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08780974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2341115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7/30/2025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50630949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1176200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957099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878661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7/30/2025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7791567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1272537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4873860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80508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5913832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64267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55606273"/>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17490052"/>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7/30/2025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00862380"/>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9808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7/30/2025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218287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3.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3.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33.xm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33.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hyperlink" Target="mailto:mk.abuaisheh@std.alaqsa.edu.ps" TargetMode="External"/><Relationship Id="rId5" Type="http://schemas.openxmlformats.org/officeDocument/2006/relationships/image" Target="../media/image27.jpeg"/><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48734" y="1456894"/>
            <a:ext cx="6209186" cy="2511900"/>
          </a:xfrm>
        </p:spPr>
        <p:txBody>
          <a:bodyPr/>
          <a:lstStyle/>
          <a:p>
            <a:pPr algn="ct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Revolutionizing Holy-Basil Cultivation With AI-Enabled Hydroponics System</a:t>
            </a:r>
            <a:endParaRPr lang="en-US" sz="2000" b="1"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8237" y="4214999"/>
            <a:ext cx="3156902" cy="416849"/>
          </a:xfrm>
        </p:spPr>
        <p:txBody>
          <a:bodyPr/>
          <a:lstStyle/>
          <a:p>
            <a:r>
              <a:rPr lang="en-US" dirty="0">
                <a:latin typeface="Times New Roman" panose="02020603050405020304" pitchFamily="18" charset="0"/>
                <a:cs typeface="Times New Roman" panose="02020603050405020304" pitchFamily="18" charset="0"/>
              </a:rPr>
              <a:t>Presented by</a:t>
            </a:r>
            <a:r>
              <a:rPr lang="ar-SA" dirty="0">
                <a:latin typeface="Times New Roman" panose="02020603050405020304" pitchFamily="18" charset="0"/>
                <a:cs typeface="Times New Roman" panose="02020603050405020304" pitchFamily="18" charset="0"/>
              </a:rPr>
              <a:t> :</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Mahmoud Kamal Abu Aisha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17708" r="17708"/>
          <a:stretch/>
        </p:blipFill>
        <p:spPr>
          <a:xfrm>
            <a:off x="6557190" y="629908"/>
            <a:ext cx="4405503" cy="5066346"/>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 Placeholder 8">
            <a:extLst>
              <a:ext uri="{FF2B5EF4-FFF2-40B4-BE49-F238E27FC236}">
                <a16:creationId xmlns:a16="http://schemas.microsoft.com/office/drawing/2014/main" id="{8C73E651-53A2-49E8-B5C5-4FBC05C3EA8F}"/>
              </a:ext>
            </a:extLst>
          </p:cNvPr>
          <p:cNvSpPr txBox="1">
            <a:spLocks/>
          </p:cNvSpPr>
          <p:nvPr/>
        </p:nvSpPr>
        <p:spPr>
          <a:xfrm>
            <a:off x="1601365" y="4932372"/>
            <a:ext cx="2750501"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Supervised by:</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 </a:t>
            </a:r>
            <a:r>
              <a:rPr lang="en-US" dirty="0"/>
              <a:t>Ezzalden Edwan</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8EEB7A-41F5-4068-8C04-41F76A14B226}"/>
              </a:ext>
            </a:extLst>
          </p:cNvPr>
          <p:cNvSpPr txBox="1"/>
          <p:nvPr/>
        </p:nvSpPr>
        <p:spPr>
          <a:xfrm>
            <a:off x="340783" y="847516"/>
            <a:ext cx="6864349" cy="276999"/>
          </a:xfrm>
          <a:prstGeom prst="rect">
            <a:avLst/>
          </a:prstGeom>
          <a:noFill/>
        </p:spPr>
        <p:txBody>
          <a:bodyPr wrap="square">
            <a:spAutoFit/>
          </a:bodyPr>
          <a:lstStyle/>
          <a:p>
            <a:pPr algn="l"/>
            <a:r>
              <a:rPr lang="en-US" sz="1200" b="1" i="0" u="none" strike="noStrike" baseline="0" dirty="0">
                <a:solidFill>
                  <a:srgbClr val="333333"/>
                </a:solidFill>
                <a:latin typeface="Times New Roman" panose="02020603050405020304" pitchFamily="18" charset="0"/>
                <a:cs typeface="Times New Roman" panose="02020603050405020304" pitchFamily="18" charset="0"/>
              </a:rPr>
              <a:t>4) IDEAL GROWTH PARAMETERS FOR HYDROPONIC PLANTS</a:t>
            </a:r>
            <a:endParaRPr lang="en-US" sz="1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CED42D7-3841-42EE-B39F-8AFD66EDB948}"/>
              </a:ext>
            </a:extLst>
          </p:cNvPr>
          <p:cNvSpPr txBox="1"/>
          <p:nvPr/>
        </p:nvSpPr>
        <p:spPr>
          <a:xfrm>
            <a:off x="450850" y="1432291"/>
            <a:ext cx="6100232" cy="3046988"/>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To determine the ideal growth parameters for medicinal plants in Deep Water Culture (DWC) hydroponics, the researchers conducted extensive research and field visits to hydroponic nurseries. They gathered insights from experienced growers regarding optimal conditions like sunlight, pH, temperature, turbidity, and nutrient composition.</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 compiled data (shown in Table 1) outlines specific needs for various plants. For Rama Tulsi (Holy Basil), the target plant in this study, the following optimal conditions were identified:</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Sunlight:</a:t>
            </a:r>
            <a:r>
              <a:rPr lang="en-US" sz="1200" dirty="0">
                <a:latin typeface="Times New Roman" panose="02020603050405020304" pitchFamily="18" charset="0"/>
                <a:cs typeface="Times New Roman" panose="02020603050405020304" pitchFamily="18" charset="0"/>
              </a:rPr>
              <a:t> 12–16 hours/day, 8000–10000 lux (achievable via full-spectrum LED lights)</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Water Turbidity:</a:t>
            </a:r>
            <a:r>
              <a:rPr lang="en-US" sz="1200" dirty="0">
                <a:latin typeface="Times New Roman" panose="02020603050405020304" pitchFamily="18" charset="0"/>
                <a:cs typeface="Times New Roman" panose="02020603050405020304" pitchFamily="18" charset="0"/>
              </a:rPr>
              <a:t> 0–10 NTU (clear water)</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pH Level:</a:t>
            </a:r>
            <a:r>
              <a:rPr lang="en-US" sz="1200" dirty="0">
                <a:latin typeface="Times New Roman" panose="02020603050405020304" pitchFamily="18" charset="0"/>
                <a:cs typeface="Times New Roman" panose="02020603050405020304" pitchFamily="18" charset="0"/>
              </a:rPr>
              <a:t> 5.5–6.5</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Water Temperature:</a:t>
            </a:r>
            <a:r>
              <a:rPr lang="en-US" sz="1200" dirty="0">
                <a:latin typeface="Times New Roman" panose="02020603050405020304" pitchFamily="18" charset="0"/>
                <a:cs typeface="Times New Roman" panose="02020603050405020304" pitchFamily="18" charset="0"/>
              </a:rPr>
              <a:t> 18–25°C</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Nutrient Composition:</a:t>
            </a:r>
            <a:r>
              <a:rPr lang="en-US" sz="1200" dirty="0">
                <a:latin typeface="Times New Roman" panose="02020603050405020304" pitchFamily="18" charset="0"/>
                <a:cs typeface="Times New Roman" panose="02020603050405020304" pitchFamily="18" charset="0"/>
              </a:rPr>
              <a:t> N:P:K = 3:1:2</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Rama Tulsi also requires protection from common pests like aphids, spider mites, and powdery mildew, making regular monitoring and a clean growing environment essential.</a:t>
            </a:r>
          </a:p>
        </p:txBody>
      </p:sp>
      <p:pic>
        <p:nvPicPr>
          <p:cNvPr id="4" name="Picture 3">
            <a:extLst>
              <a:ext uri="{FF2B5EF4-FFF2-40B4-BE49-F238E27FC236}">
                <a16:creationId xmlns:a16="http://schemas.microsoft.com/office/drawing/2014/main" id="{FFC88C4B-4BDF-4CCD-B539-AF2FEF1ACEED}"/>
              </a:ext>
            </a:extLst>
          </p:cNvPr>
          <p:cNvPicPr>
            <a:picLocks noChangeAspect="1"/>
          </p:cNvPicPr>
          <p:nvPr/>
        </p:nvPicPr>
        <p:blipFill rotWithShape="1">
          <a:blip r:embed="rId3"/>
          <a:srcRect l="3518" t="6297" r="2963" b="5432"/>
          <a:stretch/>
        </p:blipFill>
        <p:spPr>
          <a:xfrm>
            <a:off x="6714067" y="2283017"/>
            <a:ext cx="2887133" cy="4087724"/>
          </a:xfrm>
          <a:prstGeom prst="rect">
            <a:avLst/>
          </a:prstGeom>
        </p:spPr>
      </p:pic>
    </p:spTree>
    <p:extLst>
      <p:ext uri="{BB962C8B-B14F-4D97-AF65-F5344CB8AC3E}">
        <p14:creationId xmlns:p14="http://schemas.microsoft.com/office/powerpoint/2010/main" val="2732259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098523-38B5-4276-921C-123C59983E51}"/>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8CB231B-4CE0-4D9D-95B6-FC8C20ED7A52}"/>
              </a:ext>
            </a:extLst>
          </p:cNvPr>
          <p:cNvSpPr txBox="1"/>
          <p:nvPr/>
        </p:nvSpPr>
        <p:spPr>
          <a:xfrm>
            <a:off x="177801" y="832671"/>
            <a:ext cx="6100232" cy="276999"/>
          </a:xfrm>
          <a:prstGeom prst="rect">
            <a:avLst/>
          </a:prstGeom>
          <a:noFill/>
        </p:spPr>
        <p:txBody>
          <a:bodyPr wrap="square">
            <a:spAutoFit/>
          </a:bodyPr>
          <a:lstStyle/>
          <a:p>
            <a:r>
              <a:rPr lang="en-US" sz="1200" b="1" i="0" u="none" strike="noStrike" baseline="0" dirty="0">
                <a:latin typeface="Times New Roman" panose="02020603050405020304" pitchFamily="18" charset="0"/>
                <a:cs typeface="Times New Roman" panose="02020603050405020304" pitchFamily="18" charset="0"/>
              </a:rPr>
              <a:t>5) NPK DEFICIENCIES</a:t>
            </a:r>
            <a:endParaRPr lang="en-US" sz="1200" b="1"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093B65D-4533-43FD-9E95-11AC6FF79ADB}"/>
              </a:ext>
            </a:extLst>
          </p:cNvPr>
          <p:cNvSpPr txBox="1"/>
          <p:nvPr/>
        </p:nvSpPr>
        <p:spPr>
          <a:xfrm>
            <a:off x="177801" y="1259175"/>
            <a:ext cx="6100232" cy="4339650"/>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Nitrogen (N), Phosphorus (P), and Potassium (K) are the three essential macronutrients required in large amounts for healthy plant development. Deficiencies in any of these can lead to stunted growth, yellowing leaves, and reduced flowering or fruiting. Therefore, it is crucial to regularly monitor and adjust their levels in hydroponic systems.</a:t>
            </a:r>
          </a:p>
          <a:p>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Nitrogen (N):</a:t>
            </a:r>
            <a:r>
              <a:rPr lang="en-US" sz="1200" dirty="0">
                <a:latin typeface="Times New Roman" panose="02020603050405020304" pitchFamily="18" charset="0"/>
                <a:cs typeface="Times New Roman" panose="02020603050405020304" pitchFamily="18" charset="0"/>
              </a:rPr>
              <a:t> Supports leaf growth and photosynthesis.</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Phosphorus (P):</a:t>
            </a:r>
            <a:r>
              <a:rPr lang="en-US" sz="1200" dirty="0">
                <a:latin typeface="Times New Roman" panose="02020603050405020304" pitchFamily="18" charset="0"/>
                <a:cs typeface="Times New Roman" panose="02020603050405020304" pitchFamily="18" charset="0"/>
              </a:rPr>
              <a:t> Aids root development and flower/fruit production.</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Potassium (K):</a:t>
            </a:r>
            <a:r>
              <a:rPr lang="en-US" sz="1200" dirty="0">
                <a:latin typeface="Times New Roman" panose="02020603050405020304" pitchFamily="18" charset="0"/>
                <a:cs typeface="Times New Roman" panose="02020603050405020304" pitchFamily="18" charset="0"/>
              </a:rPr>
              <a:t> Regulates water balance and supports protein synthesis.</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Table 2</a:t>
            </a:r>
            <a:r>
              <a:rPr lang="en-US" sz="1200" dirty="0">
                <a:latin typeface="Times New Roman" panose="02020603050405020304" pitchFamily="18" charset="0"/>
                <a:cs typeface="Times New Roman" panose="02020603050405020304" pitchFamily="18" charset="0"/>
              </a:rPr>
              <a:t> outlines the optimal, acceptable, deficient, and toxic ranges (in ppm) for each nutrient for Rama Tulsi. For example, optimal nitrogen levels range from 150–300 ppm, and toxic levels exceed 500 ppm.</a:t>
            </a:r>
          </a:p>
          <a:p>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Table 3</a:t>
            </a:r>
            <a:r>
              <a:rPr lang="en-US" sz="1200" dirty="0">
                <a:latin typeface="Times New Roman" panose="02020603050405020304" pitchFamily="18" charset="0"/>
                <a:cs typeface="Times New Roman" panose="02020603050405020304" pitchFamily="18" charset="0"/>
              </a:rPr>
              <a:t> presents the RGB values linked to deficiencies:</a:t>
            </a:r>
          </a:p>
          <a:p>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Nitrogen Deficiency:</a:t>
            </a:r>
            <a:r>
              <a:rPr lang="en-US" sz="1200" dirty="0">
                <a:latin typeface="Times New Roman" panose="02020603050405020304" pitchFamily="18" charset="0"/>
                <a:cs typeface="Times New Roman" panose="02020603050405020304" pitchFamily="18" charset="0"/>
              </a:rPr>
              <a:t> R=65536, G=65536, B=0</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Phosphorus Deficiency:</a:t>
            </a:r>
            <a:r>
              <a:rPr lang="en-US" sz="1200" dirty="0">
                <a:latin typeface="Times New Roman" panose="02020603050405020304" pitchFamily="18" charset="0"/>
                <a:cs typeface="Times New Roman" panose="02020603050405020304" pitchFamily="18" charset="0"/>
              </a:rPr>
              <a:t> R=32768, G=0, B=32768</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Potassium Deficiency:</a:t>
            </a:r>
            <a:r>
              <a:rPr lang="en-US" sz="1200" dirty="0">
                <a:latin typeface="Times New Roman" panose="02020603050405020304" pitchFamily="18" charset="0"/>
                <a:cs typeface="Times New Roman" panose="02020603050405020304" pitchFamily="18" charset="0"/>
              </a:rPr>
              <a:t> R=65536, G=32768, B=0</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To obtain this data, researchers visited nurseries, inspected healthy and unhealthy Rama Tulsi plants, and used the TCS34725 RGB color sensor to capture leaf color. The collected RGB values were then analyzed to correlate specific color patterns with nutrient deficiencies, helping develop more accurate plant health diagnostics in hydroponic environments.</a:t>
            </a:r>
          </a:p>
        </p:txBody>
      </p:sp>
      <p:pic>
        <p:nvPicPr>
          <p:cNvPr id="5" name="Picture 4">
            <a:extLst>
              <a:ext uri="{FF2B5EF4-FFF2-40B4-BE49-F238E27FC236}">
                <a16:creationId xmlns:a16="http://schemas.microsoft.com/office/drawing/2014/main" id="{6035536A-217F-40B4-B7AB-1ECE204F1B44}"/>
              </a:ext>
            </a:extLst>
          </p:cNvPr>
          <p:cNvPicPr>
            <a:picLocks noChangeAspect="1"/>
          </p:cNvPicPr>
          <p:nvPr/>
        </p:nvPicPr>
        <p:blipFill rotWithShape="1">
          <a:blip r:embed="rId3"/>
          <a:srcRect l="3824" t="5062" r="3442" b="9506"/>
          <a:stretch/>
        </p:blipFill>
        <p:spPr>
          <a:xfrm>
            <a:off x="6739467" y="1735665"/>
            <a:ext cx="2877996" cy="4106335"/>
          </a:xfrm>
          <a:prstGeom prst="rect">
            <a:avLst/>
          </a:prstGeom>
        </p:spPr>
      </p:pic>
    </p:spTree>
    <p:extLst>
      <p:ext uri="{BB962C8B-B14F-4D97-AF65-F5344CB8AC3E}">
        <p14:creationId xmlns:p14="http://schemas.microsoft.com/office/powerpoint/2010/main" val="327770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8EEB7A-41F5-4068-8C04-41F76A14B226}"/>
              </a:ext>
            </a:extLst>
          </p:cNvPr>
          <p:cNvSpPr txBox="1"/>
          <p:nvPr/>
        </p:nvSpPr>
        <p:spPr>
          <a:xfrm>
            <a:off x="340783" y="847516"/>
            <a:ext cx="6864349" cy="276999"/>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B. HARDWARE METHODOLOGY</a:t>
            </a:r>
            <a:endParaRPr lang="en-US" sz="1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CED42D7-3841-42EE-B39F-8AFD66EDB948}"/>
              </a:ext>
            </a:extLst>
          </p:cNvPr>
          <p:cNvSpPr txBox="1"/>
          <p:nvPr/>
        </p:nvSpPr>
        <p:spPr>
          <a:xfrm>
            <a:off x="256115" y="1432291"/>
            <a:ext cx="6364817" cy="3600986"/>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hardware methodology outlines the steps for implementing the IoT- and ML-enabled hydroponic system:</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Hardware Setup:</a:t>
            </a:r>
            <a:r>
              <a:rPr lang="en-US" sz="1200" dirty="0">
                <a:latin typeface="Times New Roman" panose="02020603050405020304" pitchFamily="18" charset="0"/>
                <a:cs typeface="Times New Roman" panose="02020603050405020304" pitchFamily="18" charset="0"/>
              </a:rPr>
              <a:t> Connect the ESP32-CAM and input sensors (temperature, color, turbidity, pH) along with output devices (water pump, LED, buzzer, nutrient valves).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Microcontroller Programming:</a:t>
            </a:r>
            <a:r>
              <a:rPr lang="en-US" sz="1200" dirty="0">
                <a:latin typeface="Times New Roman" panose="02020603050405020304" pitchFamily="18" charset="0"/>
                <a:cs typeface="Times New Roman" panose="02020603050405020304" pitchFamily="18" charset="0"/>
              </a:rPr>
              <a:t> Code the ESP32 to read sensor data and control outputs, then send data to cloud services.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Cloud Connectivity:</a:t>
            </a:r>
            <a:r>
              <a:rPr lang="en-US" sz="1200" dirty="0">
                <a:latin typeface="Times New Roman" panose="02020603050405020304" pitchFamily="18" charset="0"/>
                <a:cs typeface="Times New Roman" panose="02020603050405020304" pitchFamily="18" charset="0"/>
              </a:rPr>
              <a:t> Use the built-in Wi-Fi of ESP32-CAM and ESP32-WROOM to transmit data and images to Azure IoT-Hub for real-time remote monitoring.</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Machine Learning Integration:</a:t>
            </a:r>
            <a:r>
              <a:rPr lang="en-US" sz="1200" dirty="0">
                <a:latin typeface="Times New Roman" panose="02020603050405020304" pitchFamily="18" charset="0"/>
                <a:cs typeface="Times New Roman" panose="02020603050405020304" pitchFamily="18" charset="0"/>
              </a:rPr>
              <a:t> Analyze sensor data using ML to automate watering, nutrient flow, and environmental adjustments for optimized plant growth.</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Testing and Deployment:</a:t>
            </a:r>
            <a:r>
              <a:rPr lang="en-US" sz="1200" dirty="0">
                <a:latin typeface="Times New Roman" panose="02020603050405020304" pitchFamily="18" charset="0"/>
                <a:cs typeface="Times New Roman" panose="02020603050405020304" pitchFamily="18" charset="0"/>
              </a:rPr>
              <a:t> Validate all components and connections to ensure system functionality.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Maintenance and Upgrades:</a:t>
            </a:r>
            <a:r>
              <a:rPr lang="en-US" sz="1200" dirty="0">
                <a:latin typeface="Times New Roman" panose="02020603050405020304" pitchFamily="18" charset="0"/>
                <a:cs typeface="Times New Roman" panose="02020603050405020304" pitchFamily="18" charset="0"/>
              </a:rPr>
              <a:t> Perform routine maintenance, replace parts as needed, and update software to ensure long-term system reliability.</a:t>
            </a:r>
          </a:p>
        </p:txBody>
      </p:sp>
      <p:pic>
        <p:nvPicPr>
          <p:cNvPr id="3" name="Picture 2">
            <a:extLst>
              <a:ext uri="{FF2B5EF4-FFF2-40B4-BE49-F238E27FC236}">
                <a16:creationId xmlns:a16="http://schemas.microsoft.com/office/drawing/2014/main" id="{1F549B4B-EE32-407A-9337-4EFBB6D305CE}"/>
              </a:ext>
            </a:extLst>
          </p:cNvPr>
          <p:cNvPicPr>
            <a:picLocks noChangeAspect="1"/>
          </p:cNvPicPr>
          <p:nvPr/>
        </p:nvPicPr>
        <p:blipFill rotWithShape="1">
          <a:blip r:embed="rId3"/>
          <a:srcRect l="12963" t="9629" r="12593"/>
          <a:stretch/>
        </p:blipFill>
        <p:spPr>
          <a:xfrm>
            <a:off x="6620932" y="986015"/>
            <a:ext cx="2929468" cy="5334255"/>
          </a:xfrm>
          <a:prstGeom prst="rect">
            <a:avLst/>
          </a:prstGeom>
        </p:spPr>
      </p:pic>
    </p:spTree>
    <p:extLst>
      <p:ext uri="{BB962C8B-B14F-4D97-AF65-F5344CB8AC3E}">
        <p14:creationId xmlns:p14="http://schemas.microsoft.com/office/powerpoint/2010/main" val="118438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8EEB7A-41F5-4068-8C04-41F76A14B226}"/>
              </a:ext>
            </a:extLst>
          </p:cNvPr>
          <p:cNvSpPr txBox="1"/>
          <p:nvPr/>
        </p:nvSpPr>
        <p:spPr>
          <a:xfrm>
            <a:off x="366183" y="762775"/>
            <a:ext cx="6864349" cy="461665"/>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C. SOFTWARE METHODOLOGY</a:t>
            </a:r>
            <a:br>
              <a:rPr lang="en-US" sz="1200" b="1" i="0" u="none" strike="noStrike" baseline="0" dirty="0">
                <a:latin typeface="Times New Roman" panose="02020603050405020304" pitchFamily="18" charset="0"/>
                <a:cs typeface="Times New Roman" panose="02020603050405020304" pitchFamily="18" charset="0"/>
              </a:rPr>
            </a:br>
            <a:r>
              <a:rPr lang="en-US" sz="1200" b="1" i="0" u="none" strike="noStrike" baseline="0" dirty="0">
                <a:latin typeface="Times New Roman" panose="02020603050405020304" pitchFamily="18" charset="0"/>
                <a:cs typeface="Times New Roman" panose="02020603050405020304" pitchFamily="18" charset="0"/>
              </a:rPr>
              <a:t>      </a:t>
            </a:r>
            <a:r>
              <a:rPr lang="en-US" sz="1200" b="0" i="0" u="none" strike="noStrike" baseline="0" dirty="0">
                <a:latin typeface="Times New Roman" panose="02020603050405020304" pitchFamily="18" charset="0"/>
                <a:cs typeface="Times New Roman" panose="02020603050405020304" pitchFamily="18" charset="0"/>
              </a:rPr>
              <a:t>1) COMPUTATION OF HEALTHINESS SCORE</a:t>
            </a:r>
            <a:endParaRPr lang="en-US" sz="12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CCED42D7-3841-42EE-B39F-8AFD66EDB948}"/>
              </a:ext>
            </a:extLst>
          </p:cNvPr>
          <p:cNvSpPr txBox="1"/>
          <p:nvPr/>
        </p:nvSpPr>
        <p:spPr>
          <a:xfrm>
            <a:off x="433917" y="1224440"/>
            <a:ext cx="6100232" cy="5816977"/>
          </a:xfrm>
          <a:prstGeom prst="rect">
            <a:avLst/>
          </a:prstGeom>
          <a:noFill/>
        </p:spPr>
        <p:txBody>
          <a:bodyPr wrap="square">
            <a:spAutoFit/>
          </a:bodyPr>
          <a:lstStyle/>
          <a:p>
            <a:pPr marL="171450" indent="-171450">
              <a:buFont typeface="Wingdings" panose="05000000000000000000" pitchFamily="2" charset="2"/>
              <a:buChar char="Ø"/>
            </a:pPr>
            <a:r>
              <a:rPr lang="en-US" sz="1200" b="1" dirty="0">
                <a:latin typeface="Times New Roman" panose="02020603050405020304" pitchFamily="18" charset="0"/>
                <a:cs typeface="Times New Roman" panose="02020603050405020304" pitchFamily="18" charset="0"/>
              </a:rPr>
              <a:t> System Workflow</a:t>
            </a:r>
            <a:br>
              <a:rPr lang="en-US" sz="1200" b="1"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system continuously gathers data from sensors (Temperature, pH, Turbidity, RGB, Sunlight).</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Data is analyzed locally and sent to the cloud (Azure IoT Hub).</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If plant parameters deviate from optimal ranges:</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system auto-adjusts output settings.</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User is notified via lights and buzzers.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dedicated image server captures high-resolution plant images (1600x1200 pixels) for classification.</a:t>
            </a:r>
          </a:p>
          <a:p>
            <a:r>
              <a:rPr lang="en-US" sz="1200" dirty="0">
                <a:latin typeface="Times New Roman" panose="02020603050405020304" pitchFamily="18" charset="0"/>
                <a:cs typeface="Times New Roman" panose="02020603050405020304" pitchFamily="18" charset="0"/>
              </a:rPr>
              <a:t>Azure DataBricks calculates a </a:t>
            </a:r>
            <a:r>
              <a:rPr lang="en-US" sz="1200" b="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Healthiness Score</a:t>
            </a:r>
            <a:r>
              <a:rPr lang="en-US" sz="1200" b="1" dirty="0">
                <a:latin typeface="Times New Roman" panose="02020603050405020304" pitchFamily="18" charset="0"/>
                <a:cs typeface="Times New Roman" panose="02020603050405020304" pitchFamily="18" charset="0"/>
              </a:rPr>
              <a:t>”</a:t>
            </a:r>
            <a:r>
              <a:rPr lang="en-US" sz="1200" dirty="0">
                <a:latin typeface="Times New Roman" panose="02020603050405020304" pitchFamily="18" charset="0"/>
                <a:cs typeface="Times New Roman" panose="02020603050405020304" pitchFamily="18" charset="0"/>
              </a:rPr>
              <a:t> every minute.</a:t>
            </a:r>
          </a:p>
          <a:p>
            <a:endParaRPr lang="en-US" sz="1200" dirty="0">
              <a:latin typeface="Times New Roman" panose="02020603050405020304" pitchFamily="18" charset="0"/>
              <a:cs typeface="Times New Roman" panose="02020603050405020304" pitchFamily="18" charset="0"/>
            </a:endParaRPr>
          </a:p>
          <a:p>
            <a:pPr marL="171450" indent="-171450">
              <a:buFont typeface="Wingdings" panose="05000000000000000000" pitchFamily="2" charset="2"/>
              <a:buChar char="Ø"/>
            </a:pPr>
            <a:r>
              <a:rPr lang="en-US" sz="1200" b="1" dirty="0">
                <a:latin typeface="Times New Roman" panose="02020603050405020304" pitchFamily="18" charset="0"/>
                <a:cs typeface="Times New Roman" panose="02020603050405020304" pitchFamily="18" charset="0"/>
              </a:rPr>
              <a:t> Healthiness Score Calculation</a:t>
            </a:r>
            <a:br>
              <a:rPr lang="en-US" sz="1200" b="1"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score is a weighted average of five main parameters:</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Temperature: 20%</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pH: 20%</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Turbidity: 10%</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Sunlight: 20%</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RGB color deviation (for NPK deficiencies): 3 × 10%</a:t>
            </a:r>
          </a:p>
          <a:p>
            <a:pPr marL="171450" indent="-171450">
              <a:buFont typeface="Wingdings" panose="05000000000000000000" pitchFamily="2" charset="2"/>
              <a:buChar char="Ø"/>
            </a:pPr>
            <a:r>
              <a:rPr lang="en-US" sz="1200" b="1" dirty="0">
                <a:latin typeface="Times New Roman" panose="02020603050405020304" pitchFamily="18" charset="0"/>
                <a:cs typeface="Times New Roman" panose="02020603050405020304" pitchFamily="18" charset="0"/>
              </a:rPr>
              <a:t>Input Sources for Each Parameter</a:t>
            </a:r>
          </a:p>
          <a:p>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Temp, pH, Turbidity: Real-time sensor readings.</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Sunlight Intensity: Lux meter sensor.</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RGB Deviation: Color sensor readings used to assess NPK deficiencies.</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r>
              <a:rPr lang="en-US" sz="1200" b="1" dirty="0">
                <a:latin typeface="Times New Roman" panose="02020603050405020304" pitchFamily="18" charset="0"/>
                <a:cs typeface="Times New Roman" panose="02020603050405020304" pitchFamily="18" charset="0"/>
              </a:rPr>
              <a:t>Visual Guidance:</a:t>
            </a:r>
            <a:r>
              <a:rPr lang="en-US" sz="1200" dirty="0">
                <a:latin typeface="Times New Roman" panose="02020603050405020304" pitchFamily="18" charset="0"/>
                <a:cs typeface="Times New Roman" panose="02020603050405020304" pitchFamily="18" charset="0"/>
              </a:rPr>
              <a:t> Refer to Figures 4 &amp; 5 for:</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Software flowcharts (sensor &amp; image system).</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Scoring ranges and color deviation weights.</a:t>
            </a:r>
          </a:p>
          <a:p>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80062D8C-7170-4020-ABDB-B15EFF28AEAC}"/>
              </a:ext>
            </a:extLst>
          </p:cNvPr>
          <p:cNvPicPr>
            <a:picLocks noChangeAspect="1"/>
          </p:cNvPicPr>
          <p:nvPr/>
        </p:nvPicPr>
        <p:blipFill rotWithShape="1">
          <a:blip r:embed="rId3"/>
          <a:srcRect t="8148" b="10124"/>
          <a:stretch/>
        </p:blipFill>
        <p:spPr>
          <a:xfrm>
            <a:off x="6096000" y="1981201"/>
            <a:ext cx="3217333" cy="3944212"/>
          </a:xfrm>
          <a:prstGeom prst="rect">
            <a:avLst/>
          </a:prstGeom>
        </p:spPr>
      </p:pic>
    </p:spTree>
    <p:extLst>
      <p:ext uri="{BB962C8B-B14F-4D97-AF65-F5344CB8AC3E}">
        <p14:creationId xmlns:p14="http://schemas.microsoft.com/office/powerpoint/2010/main" val="32271288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CEC8A8D-7DDF-40C5-A867-7ED1B99AC075}"/>
              </a:ext>
            </a:extLst>
          </p:cNvPr>
          <p:cNvPicPr>
            <a:picLocks noChangeAspect="1"/>
          </p:cNvPicPr>
          <p:nvPr/>
        </p:nvPicPr>
        <p:blipFill rotWithShape="1">
          <a:blip r:embed="rId3"/>
          <a:srcRect l="5000" t="2593" r="3703"/>
          <a:stretch/>
        </p:blipFill>
        <p:spPr>
          <a:xfrm>
            <a:off x="4692649" y="34625"/>
            <a:ext cx="2398184" cy="6175306"/>
          </a:xfrm>
          <a:prstGeom prst="rect">
            <a:avLst/>
          </a:prstGeom>
        </p:spPr>
      </p:pic>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8EEB7A-41F5-4068-8C04-41F76A14B226}"/>
              </a:ext>
            </a:extLst>
          </p:cNvPr>
          <p:cNvSpPr txBox="1"/>
          <p:nvPr/>
        </p:nvSpPr>
        <p:spPr>
          <a:xfrm>
            <a:off x="315383" y="709016"/>
            <a:ext cx="6864349" cy="461665"/>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C. SOFTWARE METHODOLOGY</a:t>
            </a:r>
            <a:br>
              <a:rPr lang="en-US" sz="1200" b="1" i="0" u="none" strike="noStrike" baseline="0" dirty="0">
                <a:latin typeface="Times New Roman" panose="02020603050405020304" pitchFamily="18" charset="0"/>
                <a:cs typeface="Times New Roman" panose="02020603050405020304" pitchFamily="18" charset="0"/>
              </a:rPr>
            </a:br>
            <a:r>
              <a:rPr lang="en-US" sz="1200" b="1" i="0" u="none" strike="noStrike" baseline="0" dirty="0">
                <a:latin typeface="Times New Roman" panose="02020603050405020304" pitchFamily="18" charset="0"/>
                <a:cs typeface="Times New Roman" panose="02020603050405020304" pitchFamily="18" charset="0"/>
              </a:rPr>
              <a:t>      </a:t>
            </a:r>
            <a:r>
              <a:rPr lang="en-US" sz="1200" b="0" i="0" u="none" strike="noStrike" baseline="0" dirty="0">
                <a:latin typeface="Times New Roman" panose="02020603050405020304" pitchFamily="18" charset="0"/>
                <a:cs typeface="Times New Roman" panose="02020603050405020304" pitchFamily="18" charset="0"/>
              </a:rPr>
              <a:t>2) CLOUD PROCESSING METHODOLOGY</a:t>
            </a:r>
            <a:endParaRPr lang="en-US" sz="12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007F1F8A-C88A-4C6D-8A1E-C8BCEBB5BFAF}"/>
              </a:ext>
            </a:extLst>
          </p:cNvPr>
          <p:cNvSpPr txBox="1"/>
          <p:nvPr/>
        </p:nvSpPr>
        <p:spPr>
          <a:xfrm>
            <a:off x="177801" y="1420148"/>
            <a:ext cx="4965698" cy="4154984"/>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hydroponic system uses an ESP32 microcontroller to collect sensor data (e.g., temperature, pH, RGB light levels, etc.) and send it to Azure IoT Hub in JSON format. This data is stored in Azure Blob Storage for organized and time-based access.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Figure 6 illustrates the cloud integration process: sensor data is sent from ESP32 to the cloud, where it’s saved as blobs. Telemetry is verified using Azure Device Explorer. Azure DataBricks is used to view and process this data.</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Figure 7 shows the next phase using Azure DataBricks: the blobs are accessed, JSON data is parsed into data frames, and a healthiness score is computed. A logistic regression algorithm is applied to determine if the plant is healthy or not.</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Figure 8 outlines the machine learning workflow: data is loaded using PySpark, normalized, split into training/test sets, and used to train a logistic regression model that predicts plant health.</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The logistic regression algorithm iteratively adjusts parameters using gradient descent to minimize prediction error, including regularization to prevent overfitting.</a:t>
            </a:r>
          </a:p>
        </p:txBody>
      </p:sp>
      <p:pic>
        <p:nvPicPr>
          <p:cNvPr id="16" name="Picture 15">
            <a:extLst>
              <a:ext uri="{FF2B5EF4-FFF2-40B4-BE49-F238E27FC236}">
                <a16:creationId xmlns:a16="http://schemas.microsoft.com/office/drawing/2014/main" id="{5F921C5D-CCE5-4F24-B750-0BE3F8E36031}"/>
              </a:ext>
            </a:extLst>
          </p:cNvPr>
          <p:cNvPicPr>
            <a:picLocks noChangeAspect="1"/>
          </p:cNvPicPr>
          <p:nvPr/>
        </p:nvPicPr>
        <p:blipFill rotWithShape="1">
          <a:blip r:embed="rId4"/>
          <a:srcRect l="3518" t="1727" r="2037" b="2840"/>
          <a:stretch/>
        </p:blipFill>
        <p:spPr>
          <a:xfrm>
            <a:off x="7090833" y="34624"/>
            <a:ext cx="2429933" cy="6094505"/>
          </a:xfrm>
          <a:prstGeom prst="rect">
            <a:avLst/>
          </a:prstGeom>
        </p:spPr>
      </p:pic>
      <p:pic>
        <p:nvPicPr>
          <p:cNvPr id="18" name="Picture 17">
            <a:extLst>
              <a:ext uri="{FF2B5EF4-FFF2-40B4-BE49-F238E27FC236}">
                <a16:creationId xmlns:a16="http://schemas.microsoft.com/office/drawing/2014/main" id="{9E633581-38B2-4B26-809E-63AA5C339BA4}"/>
              </a:ext>
            </a:extLst>
          </p:cNvPr>
          <p:cNvPicPr>
            <a:picLocks noChangeAspect="1"/>
          </p:cNvPicPr>
          <p:nvPr/>
        </p:nvPicPr>
        <p:blipFill rotWithShape="1">
          <a:blip r:embed="rId5"/>
          <a:srcRect l="4074" t="2717" r="5185" b="10338"/>
          <a:stretch/>
        </p:blipFill>
        <p:spPr>
          <a:xfrm>
            <a:off x="9520765" y="34624"/>
            <a:ext cx="2582335" cy="6094505"/>
          </a:xfrm>
          <a:prstGeom prst="rect">
            <a:avLst/>
          </a:prstGeom>
        </p:spPr>
      </p:pic>
      <p:cxnSp>
        <p:nvCxnSpPr>
          <p:cNvPr id="22" name="Straight Connector 21">
            <a:extLst>
              <a:ext uri="{FF2B5EF4-FFF2-40B4-BE49-F238E27FC236}">
                <a16:creationId xmlns:a16="http://schemas.microsoft.com/office/drawing/2014/main" id="{3800DB55-DC73-4115-BA19-D5D6EA612806}"/>
              </a:ext>
            </a:extLst>
          </p:cNvPr>
          <p:cNvCxnSpPr>
            <a:cxnSpLocks/>
          </p:cNvCxnSpPr>
          <p:nvPr/>
        </p:nvCxnSpPr>
        <p:spPr>
          <a:xfrm>
            <a:off x="7090833" y="0"/>
            <a:ext cx="0" cy="6053667"/>
          </a:xfrm>
          <a:prstGeom prst="line">
            <a:avLst/>
          </a:prstGeom>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B1CD492A-88FD-45BB-951A-A6AED23B72C5}"/>
              </a:ext>
            </a:extLst>
          </p:cNvPr>
          <p:cNvCxnSpPr/>
          <p:nvPr/>
        </p:nvCxnSpPr>
        <p:spPr>
          <a:xfrm flipV="1">
            <a:off x="8077200" y="541867"/>
            <a:ext cx="1024467" cy="533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6560CD56-13F4-495C-9107-E09CFD46D312}"/>
              </a:ext>
            </a:extLst>
          </p:cNvPr>
          <p:cNvCxnSpPr/>
          <p:nvPr/>
        </p:nvCxnSpPr>
        <p:spPr>
          <a:xfrm>
            <a:off x="9520764" y="0"/>
            <a:ext cx="0" cy="6129129"/>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3071929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3E8AE99-1485-4406-8E6C-AA4E05CB30D6}"/>
              </a:ext>
            </a:extLst>
          </p:cNvPr>
          <p:cNvSpPr>
            <a:spLocks noChangeArrowheads="1"/>
          </p:cNvSpPr>
          <p:nvPr/>
        </p:nvSpPr>
        <p:spPr bwMode="auto">
          <a:xfrm>
            <a:off x="282435" y="1367436"/>
            <a:ext cx="7128932"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This study presents an AI-powered hydroponic system designed to cultivate medicinal and exotic plants, specifically Rama Tulsi (Holy Basil). The system uses logistic regression to analyze sensor data and regulate essential growth factors like nutrients, water flow, and light. It employs the ESP32S microcontroller and a 2MP OV2640 camera module to capture plant images, as shown in Figure 10.</a:t>
            </a:r>
          </a:p>
          <a:p>
            <a:r>
              <a:rPr lang="en-US" sz="1200" dirty="0">
                <a:latin typeface="Times New Roman" panose="02020603050405020304" pitchFamily="18" charset="0"/>
                <a:cs typeface="Times New Roman" panose="02020603050405020304" pitchFamily="18" charset="0"/>
              </a:rPr>
              <a:t>Additionally, a decision tree algorithm detects deficiencies in nitrogen (N), phosphorus (P), and potassium (K) using sensor readings.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The hardware components—shown earlier in Figure 9—include the ESP32-CAM for image capture, the ESP32-WROOM for data handling, RGB color sensors, temperature sensors, turbidity sensors, and a pH sensor. Submersible pumps manage water circulation in the DWC hydroponic setup.</a:t>
            </a:r>
          </a:p>
        </p:txBody>
      </p:sp>
      <p:sp>
        <p:nvSpPr>
          <p:cNvPr id="8" name="TextBox 7">
            <a:extLst>
              <a:ext uri="{FF2B5EF4-FFF2-40B4-BE49-F238E27FC236}">
                <a16:creationId xmlns:a16="http://schemas.microsoft.com/office/drawing/2014/main" id="{74A898C7-DE10-41CD-8D2F-ED6E577187B4}"/>
              </a:ext>
            </a:extLst>
          </p:cNvPr>
          <p:cNvSpPr txBox="1"/>
          <p:nvPr/>
        </p:nvSpPr>
        <p:spPr>
          <a:xfrm>
            <a:off x="282435" y="799987"/>
            <a:ext cx="6100232" cy="276999"/>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A. HARDWARE SETUP OF IoT AND ML BASED HYDROPONICS SYSTEM</a:t>
            </a:r>
            <a:endParaRPr lang="ar-SA" sz="1200" b="1"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id="{7A897089-EA95-4EB5-87F0-62A94B07DE4B}"/>
              </a:ext>
            </a:extLst>
          </p:cNvPr>
          <p:cNvPicPr>
            <a:picLocks noChangeAspect="1"/>
          </p:cNvPicPr>
          <p:nvPr/>
        </p:nvPicPr>
        <p:blipFill rotWithShape="1">
          <a:blip r:embed="rId3"/>
          <a:srcRect t="8642" b="2224"/>
          <a:stretch/>
        </p:blipFill>
        <p:spPr>
          <a:xfrm>
            <a:off x="3332551" y="3314344"/>
            <a:ext cx="2763449" cy="3492056"/>
          </a:xfrm>
          <a:prstGeom prst="rect">
            <a:avLst/>
          </a:prstGeom>
        </p:spPr>
      </p:pic>
    </p:spTree>
    <p:extLst>
      <p:ext uri="{BB962C8B-B14F-4D97-AF65-F5344CB8AC3E}">
        <p14:creationId xmlns:p14="http://schemas.microsoft.com/office/powerpoint/2010/main" val="6526598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3E8AE99-1485-4406-8E6C-AA4E05CB30D6}"/>
              </a:ext>
            </a:extLst>
          </p:cNvPr>
          <p:cNvSpPr>
            <a:spLocks noChangeArrowheads="1"/>
          </p:cNvSpPr>
          <p:nvPr/>
        </p:nvSpPr>
        <p:spPr bwMode="auto">
          <a:xfrm>
            <a:off x="282434" y="1165248"/>
            <a:ext cx="7128932"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The implemented AI-assisted hydroponic system effectively automates environmental monitoring and output control to improve the growth and health of exotic and medicinal plants. The system supports real-time observation and plant-specific adjustments, and its cloud-based analysis enables early detection of plant diseases.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10</a:t>
            </a:r>
            <a:r>
              <a:rPr lang="en-US" sz="1200" dirty="0">
                <a:latin typeface="Times New Roman" panose="02020603050405020304" pitchFamily="18" charset="0"/>
                <a:cs typeface="Times New Roman" panose="02020603050405020304" pitchFamily="18" charset="0"/>
              </a:rPr>
              <a:t> shows the image captured by the OV2640 camera of the ESP32-CAM using the built-in LED light. This image can be accessed using the local IP, delivering a 1600×1200 resolution.</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11</a:t>
            </a:r>
            <a:r>
              <a:rPr lang="en-US" sz="1200" dirty="0">
                <a:latin typeface="Times New Roman" panose="02020603050405020304" pitchFamily="18" charset="0"/>
                <a:cs typeface="Times New Roman" panose="02020603050405020304" pitchFamily="18" charset="0"/>
              </a:rPr>
              <a:t> confirms that the ESP32-WROOM microcontroller was successfully flashed and connected via Wi-Fi. It shows successful sensor initialization and the transmission of sensor data in JSON format to the Azure IoT-Hub.</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12</a:t>
            </a:r>
            <a:r>
              <a:rPr lang="en-US" sz="1200" dirty="0">
                <a:latin typeface="Times New Roman" panose="02020603050405020304" pitchFamily="18" charset="0"/>
                <a:cs typeface="Times New Roman" panose="02020603050405020304" pitchFamily="18" charset="0"/>
              </a:rPr>
              <a:t> presents a screenshot of the React-based monitoring portal, which displays real-time sensor values, the Healthiness Score, and the statuses of water pump, light, and valves.</a:t>
            </a:r>
          </a:p>
          <a:p>
            <a:r>
              <a:rPr lang="en-US" sz="1200" dirty="0">
                <a:latin typeface="Times New Roman" panose="02020603050405020304" pitchFamily="18" charset="0"/>
                <a:cs typeface="Times New Roman" panose="02020603050405020304" pitchFamily="18" charset="0"/>
              </a:rPr>
              <a:t>The system proves scalable and suitable for expansion and long-term use.</a:t>
            </a:r>
          </a:p>
        </p:txBody>
      </p:sp>
      <p:sp>
        <p:nvSpPr>
          <p:cNvPr id="8" name="TextBox 7">
            <a:extLst>
              <a:ext uri="{FF2B5EF4-FFF2-40B4-BE49-F238E27FC236}">
                <a16:creationId xmlns:a16="http://schemas.microsoft.com/office/drawing/2014/main" id="{74A898C7-DE10-41CD-8D2F-ED6E577187B4}"/>
              </a:ext>
            </a:extLst>
          </p:cNvPr>
          <p:cNvSpPr txBox="1"/>
          <p:nvPr/>
        </p:nvSpPr>
        <p:spPr>
          <a:xfrm>
            <a:off x="282434" y="799987"/>
            <a:ext cx="7337565" cy="276999"/>
          </a:xfrm>
          <a:prstGeom prst="rect">
            <a:avLst/>
          </a:prstGeom>
          <a:noFill/>
        </p:spPr>
        <p:txBody>
          <a:bodyPr wrap="square">
            <a:spAutoFit/>
          </a:bodyPr>
          <a:lstStyle/>
          <a:p>
            <a:pPr algn="l"/>
            <a:r>
              <a:rPr lang="en-US" sz="1200" b="1" i="0" u="none" strike="noStrike" baseline="0" dirty="0">
                <a:solidFill>
                  <a:srgbClr val="333333"/>
                </a:solidFill>
                <a:latin typeface="Times New Roman" panose="02020603050405020304" pitchFamily="18" charset="0"/>
                <a:cs typeface="Times New Roman" panose="02020603050405020304" pitchFamily="18" charset="0"/>
              </a:rPr>
              <a:t>B. SCREENSHOTS FROM IDE OF IMAGE SERVER AND SENSOR-HUB</a:t>
            </a:r>
            <a:endParaRPr lang="ar-SA" sz="12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8850957D-B326-4344-A1CF-F0BB3B50A503}"/>
              </a:ext>
            </a:extLst>
          </p:cNvPr>
          <p:cNvPicPr>
            <a:picLocks noChangeAspect="1"/>
          </p:cNvPicPr>
          <p:nvPr/>
        </p:nvPicPr>
        <p:blipFill rotWithShape="1">
          <a:blip r:embed="rId3"/>
          <a:srcRect l="3473" t="5495" r="5417" b="1714"/>
          <a:stretch/>
        </p:blipFill>
        <p:spPr>
          <a:xfrm>
            <a:off x="432135" y="3931167"/>
            <a:ext cx="6829527" cy="2810933"/>
          </a:xfrm>
          <a:prstGeom prst="rect">
            <a:avLst/>
          </a:prstGeom>
        </p:spPr>
      </p:pic>
      <p:pic>
        <p:nvPicPr>
          <p:cNvPr id="6" name="Picture 5">
            <a:extLst>
              <a:ext uri="{FF2B5EF4-FFF2-40B4-BE49-F238E27FC236}">
                <a16:creationId xmlns:a16="http://schemas.microsoft.com/office/drawing/2014/main" id="{468205BC-2A30-40A5-8236-A0670253E2AE}"/>
              </a:ext>
            </a:extLst>
          </p:cNvPr>
          <p:cNvPicPr>
            <a:picLocks noChangeAspect="1"/>
          </p:cNvPicPr>
          <p:nvPr/>
        </p:nvPicPr>
        <p:blipFill rotWithShape="1">
          <a:blip r:embed="rId4"/>
          <a:srcRect l="2221" t="7654" r="4075"/>
          <a:stretch/>
        </p:blipFill>
        <p:spPr>
          <a:xfrm>
            <a:off x="7619999" y="1733967"/>
            <a:ext cx="2853267" cy="4217874"/>
          </a:xfrm>
          <a:prstGeom prst="rect">
            <a:avLst/>
          </a:prstGeom>
        </p:spPr>
      </p:pic>
    </p:spTree>
    <p:extLst>
      <p:ext uri="{BB962C8B-B14F-4D97-AF65-F5344CB8AC3E}">
        <p14:creationId xmlns:p14="http://schemas.microsoft.com/office/powerpoint/2010/main" val="2539830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sp>
        <p:nvSpPr>
          <p:cNvPr id="3" name="Rectangle 2">
            <a:extLst>
              <a:ext uri="{FF2B5EF4-FFF2-40B4-BE49-F238E27FC236}">
                <a16:creationId xmlns:a16="http://schemas.microsoft.com/office/drawing/2014/main" id="{93E8AE99-1485-4406-8E6C-AA4E05CB30D6}"/>
              </a:ext>
            </a:extLst>
          </p:cNvPr>
          <p:cNvSpPr>
            <a:spLocks noChangeArrowheads="1"/>
          </p:cNvSpPr>
          <p:nvPr/>
        </p:nvSpPr>
        <p:spPr bwMode="auto">
          <a:xfrm>
            <a:off x="282434" y="1275103"/>
            <a:ext cx="8251966"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Figure 12 illustrates a React-based monitoring portal built using JavaScript, HTML, and CSS. The portal provides comprehensive information about the plant:</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Left (green boxes):</a:t>
            </a:r>
            <a:r>
              <a:rPr lang="en-US" sz="1200" dirty="0">
                <a:latin typeface="Times New Roman" panose="02020603050405020304" pitchFamily="18" charset="0"/>
                <a:cs typeface="Times New Roman" panose="02020603050405020304" pitchFamily="18" charset="0"/>
              </a:rPr>
              <a:t> Displays real-time sensor data sent from the sensor-hub to the cloud.</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Right (red boxes):</a:t>
            </a:r>
            <a:r>
              <a:rPr lang="en-US" sz="1200" dirty="0">
                <a:latin typeface="Times New Roman" panose="02020603050405020304" pitchFamily="18" charset="0"/>
                <a:cs typeface="Times New Roman" panose="02020603050405020304" pitchFamily="18" charset="0"/>
              </a:rPr>
              <a:t> Shows cloud-processed control parameters used to manage valves, lights, and the water pump.</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Center:</a:t>
            </a:r>
            <a:r>
              <a:rPr lang="en-US" sz="1200" dirty="0">
                <a:latin typeface="Times New Roman" panose="02020603050405020304" pitchFamily="18" charset="0"/>
                <a:cs typeface="Times New Roman" panose="02020603050405020304" pitchFamily="18" charset="0"/>
              </a:rPr>
              <a:t> Displays the current plant image with buttons to refresh data, recapture the image, and view it in full resolution.</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Top section:</a:t>
            </a:r>
            <a:r>
              <a:rPr lang="en-US" sz="1200" dirty="0">
                <a:latin typeface="Times New Roman" panose="02020603050405020304" pitchFamily="18" charset="0"/>
                <a:cs typeface="Times New Roman" panose="02020603050405020304" pitchFamily="18" charset="0"/>
              </a:rPr>
              <a:t> Shows the current date and time, along with links to download sensor and output data in CSV format.</a:t>
            </a:r>
          </a:p>
        </p:txBody>
      </p:sp>
      <p:sp>
        <p:nvSpPr>
          <p:cNvPr id="8" name="TextBox 7">
            <a:extLst>
              <a:ext uri="{FF2B5EF4-FFF2-40B4-BE49-F238E27FC236}">
                <a16:creationId xmlns:a16="http://schemas.microsoft.com/office/drawing/2014/main" id="{74A898C7-DE10-41CD-8D2F-ED6E577187B4}"/>
              </a:ext>
            </a:extLst>
          </p:cNvPr>
          <p:cNvSpPr txBox="1"/>
          <p:nvPr/>
        </p:nvSpPr>
        <p:spPr>
          <a:xfrm>
            <a:off x="282435" y="799987"/>
            <a:ext cx="6770298" cy="276999"/>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C. SCREENSHOTS OF THE REACT-BASED MONITORING PORTAL</a:t>
            </a:r>
            <a:endParaRPr lang="ar-SA" sz="1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CBDA5292-B5A5-41D6-A183-134A8DAD6DD1}"/>
              </a:ext>
            </a:extLst>
          </p:cNvPr>
          <p:cNvSpPr txBox="1"/>
          <p:nvPr/>
        </p:nvSpPr>
        <p:spPr>
          <a:xfrm>
            <a:off x="282434" y="3420533"/>
            <a:ext cx="8473016" cy="276999"/>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D. SCREENSHOTS FROM AZURE IoT-HUB AND DATA BRICKS WITH HEALTHINESS SCORE PREDICTION</a:t>
            </a:r>
            <a:endParaRPr lang="ar-SA" sz="1200" b="1" dirty="0">
              <a:latin typeface="Times New Roman" panose="02020603050405020304" pitchFamily="18" charset="0"/>
              <a:cs typeface="Times New Roman" panose="02020603050405020304" pitchFamily="18" charset="0"/>
            </a:endParaRPr>
          </a:p>
        </p:txBody>
      </p:sp>
      <p:sp>
        <p:nvSpPr>
          <p:cNvPr id="11" name="TextBox 10">
            <a:extLst>
              <a:ext uri="{FF2B5EF4-FFF2-40B4-BE49-F238E27FC236}">
                <a16:creationId xmlns:a16="http://schemas.microsoft.com/office/drawing/2014/main" id="{AFB2D2FA-5545-4D48-BD39-C7DE3FF7D3A1}"/>
              </a:ext>
            </a:extLst>
          </p:cNvPr>
          <p:cNvSpPr txBox="1"/>
          <p:nvPr/>
        </p:nvSpPr>
        <p:spPr>
          <a:xfrm>
            <a:off x="484717" y="3903970"/>
            <a:ext cx="8337550" cy="2308324"/>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This section discusses the screenshots from Azure IoT Hub and DataBricks related to the prediction of the Healthiness Score: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13</a:t>
            </a:r>
            <a:r>
              <a:rPr lang="en-US" sz="1200" dirty="0">
                <a:latin typeface="Times New Roman" panose="02020603050405020304" pitchFamily="18" charset="0"/>
                <a:cs typeface="Times New Roman" panose="02020603050405020304" pitchFamily="18" charset="0"/>
              </a:rPr>
              <a:t> shows the latest 5 rows of a processed CSV file containing 5794 entries. A new column named </a:t>
            </a:r>
            <a:r>
              <a:rPr lang="en-US" sz="1200" i="1" dirty="0">
                <a:latin typeface="Times New Roman" panose="02020603050405020304" pitchFamily="18" charset="0"/>
                <a:cs typeface="Times New Roman" panose="02020603050405020304" pitchFamily="18" charset="0"/>
              </a:rPr>
              <a:t>HealthinessScore</a:t>
            </a:r>
            <a:r>
              <a:rPr lang="en-US" sz="1200" dirty="0">
                <a:latin typeface="Times New Roman" panose="02020603050405020304" pitchFamily="18" charset="0"/>
                <a:cs typeface="Times New Roman" panose="02020603050405020304" pitchFamily="18" charset="0"/>
              </a:rPr>
              <a:t> has been added. The score increased from 80 to 85 after parameter optimization in the hydroponics system.</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14</a:t>
            </a:r>
            <a:r>
              <a:rPr lang="en-US" sz="1200" dirty="0">
                <a:latin typeface="Times New Roman" panose="02020603050405020304" pitchFamily="18" charset="0"/>
                <a:cs typeface="Times New Roman" panose="02020603050405020304" pitchFamily="18" charset="0"/>
              </a:rPr>
              <a:t> presents evaluation metrics—</a:t>
            </a:r>
            <a:r>
              <a:rPr lang="en-US" sz="1200" b="1" dirty="0">
                <a:latin typeface="Times New Roman" panose="02020603050405020304" pitchFamily="18" charset="0"/>
                <a:cs typeface="Times New Roman" panose="02020603050405020304" pitchFamily="18" charset="0"/>
              </a:rPr>
              <a:t>precision</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recall</a:t>
            </a:r>
            <a:r>
              <a:rPr lang="en-US"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F1-score</a:t>
            </a:r>
            <a:r>
              <a:rPr lang="en-US" sz="1200" dirty="0">
                <a:latin typeface="Times New Roman" panose="02020603050405020304" pitchFamily="18" charset="0"/>
                <a:cs typeface="Times New Roman" panose="02020603050405020304" pitchFamily="18" charset="0"/>
              </a:rPr>
              <a:t>, and </a:t>
            </a:r>
            <a:r>
              <a:rPr lang="en-US" sz="1200" b="1" dirty="0">
                <a:latin typeface="Times New Roman" panose="02020603050405020304" pitchFamily="18" charset="0"/>
                <a:cs typeface="Times New Roman" panose="02020603050405020304" pitchFamily="18" charset="0"/>
              </a:rPr>
              <a:t>support</a:t>
            </a:r>
            <a:r>
              <a:rPr lang="en-US" sz="1200" dirty="0">
                <a:latin typeface="Times New Roman" panose="02020603050405020304" pitchFamily="18" charset="0"/>
                <a:cs typeface="Times New Roman" panose="02020603050405020304" pitchFamily="18" charset="0"/>
              </a:rPr>
              <a:t>—used to measure the model's performance.</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15(a)</a:t>
            </a:r>
            <a:r>
              <a:rPr lang="en-US" sz="1200" dirty="0">
                <a:latin typeface="Times New Roman" panose="02020603050405020304" pitchFamily="18" charset="0"/>
                <a:cs typeface="Times New Roman" panose="02020603050405020304" pitchFamily="18" charset="0"/>
              </a:rPr>
              <a:t> shows the classification results from the model for input and test data.</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Figure 15(b)</a:t>
            </a:r>
            <a:r>
              <a:rPr lang="en-US" sz="1200" dirty="0">
                <a:latin typeface="Times New Roman" panose="02020603050405020304" pitchFamily="18" charset="0"/>
                <a:cs typeface="Times New Roman" panose="02020603050405020304" pitchFamily="18" charset="0"/>
              </a:rPr>
              <a:t> displays the </a:t>
            </a:r>
            <a:r>
              <a:rPr lang="en-US" sz="1200" b="1" dirty="0">
                <a:latin typeface="Times New Roman" panose="02020603050405020304" pitchFamily="18" charset="0"/>
                <a:cs typeface="Times New Roman" panose="02020603050405020304" pitchFamily="18" charset="0"/>
              </a:rPr>
              <a:t>confusion matrix</a:t>
            </a:r>
            <a:r>
              <a:rPr lang="en-US" sz="1200" dirty="0">
                <a:latin typeface="Times New Roman" panose="02020603050405020304" pitchFamily="18" charset="0"/>
                <a:cs typeface="Times New Roman" panose="02020603050405020304" pitchFamily="18" charset="0"/>
              </a:rPr>
              <a:t> with:</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TP (11)</a:t>
            </a:r>
            <a:r>
              <a:rPr lang="en-US" sz="1200" dirty="0">
                <a:latin typeface="Times New Roman" panose="02020603050405020304" pitchFamily="18" charset="0"/>
                <a:cs typeface="Times New Roman" panose="02020603050405020304" pitchFamily="18" charset="0"/>
              </a:rPr>
              <a:t>: Correctly predicted as healthy.</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FP (01)</a:t>
            </a:r>
            <a:r>
              <a:rPr lang="en-US" sz="1200" dirty="0">
                <a:latin typeface="Times New Roman" panose="02020603050405020304" pitchFamily="18" charset="0"/>
                <a:cs typeface="Times New Roman" panose="02020603050405020304" pitchFamily="18" charset="0"/>
              </a:rPr>
              <a:t>: Predicted as healthy, but actually unhealthy.</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FN (00)</a:t>
            </a:r>
            <a:r>
              <a:rPr lang="en-US" sz="1200" dirty="0">
                <a:latin typeface="Times New Roman" panose="02020603050405020304" pitchFamily="18" charset="0"/>
                <a:cs typeface="Times New Roman" panose="02020603050405020304" pitchFamily="18" charset="0"/>
              </a:rPr>
              <a:t>: Predicted as unhealthy, but actually healthy.</a:t>
            </a:r>
          </a:p>
          <a:p>
            <a:pPr marL="742950" lvl="1" indent="-285750">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TN (10)</a:t>
            </a:r>
            <a:r>
              <a:rPr lang="en-US" sz="1200" dirty="0">
                <a:latin typeface="Times New Roman" panose="02020603050405020304" pitchFamily="18" charset="0"/>
                <a:cs typeface="Times New Roman" panose="02020603050405020304" pitchFamily="18" charset="0"/>
              </a:rPr>
              <a:t>: Correctly predicted as unhealthy.</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Azure DataBricks</a:t>
            </a:r>
            <a:r>
              <a:rPr lang="en-US" sz="1200" dirty="0">
                <a:latin typeface="Times New Roman" panose="02020603050405020304" pitchFamily="18" charset="0"/>
                <a:cs typeface="Times New Roman" panose="02020603050405020304" pitchFamily="18" charset="0"/>
              </a:rPr>
              <a:t> allows users to schedule data processing intervals and receive alerts, ensuring timely updates and monitoring.</a:t>
            </a:r>
          </a:p>
        </p:txBody>
      </p:sp>
      <p:pic>
        <p:nvPicPr>
          <p:cNvPr id="10" name="Picture 9">
            <a:extLst>
              <a:ext uri="{FF2B5EF4-FFF2-40B4-BE49-F238E27FC236}">
                <a16:creationId xmlns:a16="http://schemas.microsoft.com/office/drawing/2014/main" id="{E25EFCD0-E7AE-47B9-90F6-38022364F8AA}"/>
              </a:ext>
            </a:extLst>
          </p:cNvPr>
          <p:cNvPicPr>
            <a:picLocks noChangeAspect="1"/>
          </p:cNvPicPr>
          <p:nvPr/>
        </p:nvPicPr>
        <p:blipFill rotWithShape="1">
          <a:blip r:embed="rId3"/>
          <a:srcRect l="2221" t="7654" r="4075"/>
          <a:stretch/>
        </p:blipFill>
        <p:spPr>
          <a:xfrm>
            <a:off x="8755450" y="1396276"/>
            <a:ext cx="2107549" cy="3115508"/>
          </a:xfrm>
          <a:prstGeom prst="rect">
            <a:avLst/>
          </a:prstGeom>
        </p:spPr>
      </p:pic>
    </p:spTree>
    <p:extLst>
      <p:ext uri="{BB962C8B-B14F-4D97-AF65-F5344CB8AC3E}">
        <p14:creationId xmlns:p14="http://schemas.microsoft.com/office/powerpoint/2010/main" val="16681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id="{AA8C59FA-B9F3-4E51-8728-A8F5FCE1E2D4}"/>
              </a:ext>
            </a:extLst>
          </p:cNvPr>
          <p:cNvPicPr>
            <a:picLocks noChangeAspect="1"/>
          </p:cNvPicPr>
          <p:nvPr/>
        </p:nvPicPr>
        <p:blipFill rotWithShape="1">
          <a:blip r:embed="rId3"/>
          <a:srcRect l="4814" t="4036" r="4074"/>
          <a:stretch/>
        </p:blipFill>
        <p:spPr>
          <a:xfrm>
            <a:off x="282434" y="799987"/>
            <a:ext cx="2790965" cy="5245213"/>
          </a:xfrm>
          <a:prstGeom prst="rect">
            <a:avLst/>
          </a:prstGeom>
        </p:spPr>
      </p:pic>
      <p:pic>
        <p:nvPicPr>
          <p:cNvPr id="6" name="Picture 5">
            <a:extLst>
              <a:ext uri="{FF2B5EF4-FFF2-40B4-BE49-F238E27FC236}">
                <a16:creationId xmlns:a16="http://schemas.microsoft.com/office/drawing/2014/main" id="{FA92C074-654D-4A15-91BD-5E9646CCE42E}"/>
              </a:ext>
            </a:extLst>
          </p:cNvPr>
          <p:cNvPicPr>
            <a:picLocks noChangeAspect="1"/>
          </p:cNvPicPr>
          <p:nvPr/>
        </p:nvPicPr>
        <p:blipFill rotWithShape="1">
          <a:blip r:embed="rId4"/>
          <a:srcRect l="2316" r="3056" b="6179"/>
          <a:stretch/>
        </p:blipFill>
        <p:spPr>
          <a:xfrm>
            <a:off x="3296569" y="82034"/>
            <a:ext cx="8045910" cy="2556934"/>
          </a:xfrm>
          <a:prstGeom prst="rect">
            <a:avLst/>
          </a:prstGeom>
        </p:spPr>
      </p:pic>
      <p:pic>
        <p:nvPicPr>
          <p:cNvPr id="5" name="Picture 4">
            <a:extLst>
              <a:ext uri="{FF2B5EF4-FFF2-40B4-BE49-F238E27FC236}">
                <a16:creationId xmlns:a16="http://schemas.microsoft.com/office/drawing/2014/main" id="{FCF37707-2EA2-4009-91BB-FA1AD609E431}"/>
              </a:ext>
            </a:extLst>
          </p:cNvPr>
          <p:cNvPicPr>
            <a:picLocks noChangeAspect="1"/>
          </p:cNvPicPr>
          <p:nvPr/>
        </p:nvPicPr>
        <p:blipFill rotWithShape="1">
          <a:blip r:embed="rId5"/>
          <a:srcRect l="2037" t="1358"/>
          <a:stretch/>
        </p:blipFill>
        <p:spPr>
          <a:xfrm>
            <a:off x="3615267" y="2760134"/>
            <a:ext cx="7408333" cy="4097866"/>
          </a:xfrm>
          <a:prstGeom prst="rect">
            <a:avLst/>
          </a:prstGeom>
        </p:spPr>
      </p:pic>
    </p:spTree>
    <p:extLst>
      <p:ext uri="{BB962C8B-B14F-4D97-AF65-F5344CB8AC3E}">
        <p14:creationId xmlns:p14="http://schemas.microsoft.com/office/powerpoint/2010/main" val="2479952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74A898C7-DE10-41CD-8D2F-ED6E577187B4}"/>
              </a:ext>
            </a:extLst>
          </p:cNvPr>
          <p:cNvSpPr txBox="1"/>
          <p:nvPr/>
        </p:nvSpPr>
        <p:spPr>
          <a:xfrm>
            <a:off x="282435" y="799987"/>
            <a:ext cx="6100232" cy="276999"/>
          </a:xfrm>
          <a:prstGeom prst="rect">
            <a:avLst/>
          </a:prstGeom>
          <a:noFill/>
        </p:spPr>
        <p:txBody>
          <a:bodyPr wrap="square">
            <a:spAutoFit/>
          </a:bodyPr>
          <a:lstStyle/>
          <a:p>
            <a:pPr algn="l"/>
            <a:r>
              <a:rPr lang="en-US" sz="1200" b="1" i="0" u="none" strike="noStrike" baseline="0" dirty="0">
                <a:latin typeface="Times New Roman" panose="02020603050405020304" pitchFamily="18" charset="0"/>
                <a:cs typeface="Times New Roman" panose="02020603050405020304" pitchFamily="18" charset="0"/>
              </a:rPr>
              <a:t>E. COMPARISON AND COST ANALYSIS</a:t>
            </a:r>
            <a:endParaRPr lang="ar-SA" sz="1200" b="1" dirty="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5C5CB11D-64FF-43EB-A788-F30E80A82093}"/>
              </a:ext>
            </a:extLst>
          </p:cNvPr>
          <p:cNvSpPr txBox="1"/>
          <p:nvPr/>
        </p:nvSpPr>
        <p:spPr>
          <a:xfrm>
            <a:off x="610318" y="1397350"/>
            <a:ext cx="6713507" cy="1569660"/>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Few studies have explored real-time, fully automated hydroponic systems. The proposed system stands out with a 95% validation accuracy and F-measure.</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Its total cost is approximately \$60 (4700 INR), with the pH sensor being the most expensive component (~~\$20) and the DS18B20 temperature sensor the least (~~\$1.35). </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Other components include ESP32 modules, sensors, nutrients, and pumps.</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Future costs will involve periodic maintenance, nutrient refills, and plant replacement.</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System expansion could raise costs by 30%.</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Despite this, the system is cost-effective due to higher yields, improved plant health, and lower water use.</a:t>
            </a:r>
            <a:endParaRPr lang="ar-S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1508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Contents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7426031" y="2803145"/>
            <a:ext cx="1904890" cy="1054728"/>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System Architecture</a:t>
            </a:r>
            <a:endParaRPr lang="en-US" sz="1800"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8386943" y="1002084"/>
            <a:ext cx="1914694" cy="1089194"/>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Related Work</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8476" y="4637814"/>
            <a:ext cx="1913128" cy="1075689"/>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14" name="TextBox 13">
            <a:extLst>
              <a:ext uri="{FF2B5EF4-FFF2-40B4-BE49-F238E27FC236}">
                <a16:creationId xmlns:a16="http://schemas.microsoft.com/office/drawing/2014/main" id="{797FB365-1DF3-4976-AB05-D4637F8604CD}"/>
              </a:ext>
            </a:extLst>
          </p:cNvPr>
          <p:cNvSpPr txBox="1"/>
          <p:nvPr/>
        </p:nvSpPr>
        <p:spPr>
          <a:xfrm>
            <a:off x="10466118" y="1315847"/>
            <a:ext cx="1914694" cy="369332"/>
          </a:xfrm>
          <a:prstGeom prst="rect">
            <a:avLst/>
          </a:prstGeom>
          <a:noFill/>
        </p:spPr>
        <p:txBody>
          <a:bodyPr wrap="square">
            <a:spAutoFit/>
          </a:bodyPr>
          <a:lstStyle/>
          <a:p>
            <a:pPr algn="ct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Methodology</a:t>
            </a:r>
            <a:endParaRPr lang="en-US" sz="1400" dirty="0"/>
          </a:p>
        </p:txBody>
      </p:sp>
      <p:sp>
        <p:nvSpPr>
          <p:cNvPr id="17" name="TextBox 16">
            <a:extLst>
              <a:ext uri="{FF2B5EF4-FFF2-40B4-BE49-F238E27FC236}">
                <a16:creationId xmlns:a16="http://schemas.microsoft.com/office/drawing/2014/main" id="{F5BD8CCB-2F5C-4EE5-88DD-6C91E7700D54}"/>
              </a:ext>
            </a:extLst>
          </p:cNvPr>
          <p:cNvSpPr txBox="1"/>
          <p:nvPr/>
        </p:nvSpPr>
        <p:spPr>
          <a:xfrm>
            <a:off x="6460124" y="4990992"/>
            <a:ext cx="1540934" cy="369332"/>
          </a:xfrm>
          <a:prstGeom prst="rect">
            <a:avLst/>
          </a:prstGeom>
          <a:noFill/>
        </p:spPr>
        <p:txBody>
          <a:bodyPr wrap="square">
            <a:spAutoFit/>
          </a:bodyPr>
          <a:lstStyle/>
          <a:p>
            <a:pPr algn="ctr"/>
            <a:r>
              <a:rPr lang="en-US" sz="1800" dirty="0">
                <a:solidFill>
                  <a:srgbClr val="000000"/>
                </a:solidFill>
                <a:effectLst/>
                <a:latin typeface="Times New Roman" panose="02020603050405020304" pitchFamily="18" charset="0"/>
                <a:ea typeface="Calibri" panose="020F0502020204030204" pitchFamily="34" charset="0"/>
              </a:rPr>
              <a:t>Results</a:t>
            </a:r>
            <a:endParaRPr lang="en-US" sz="1400" dirty="0"/>
          </a:p>
        </p:txBody>
      </p:sp>
      <p:sp>
        <p:nvSpPr>
          <p:cNvPr id="20" name="TextBox 19">
            <a:extLst>
              <a:ext uri="{FF2B5EF4-FFF2-40B4-BE49-F238E27FC236}">
                <a16:creationId xmlns:a16="http://schemas.microsoft.com/office/drawing/2014/main" id="{A5C2B100-FCA0-4183-ABF5-969D91AA45F5}"/>
              </a:ext>
            </a:extLst>
          </p:cNvPr>
          <p:cNvSpPr txBox="1"/>
          <p:nvPr/>
        </p:nvSpPr>
        <p:spPr>
          <a:xfrm>
            <a:off x="9765743" y="3208635"/>
            <a:ext cx="1770646" cy="370933"/>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Conclusion</a:t>
            </a:r>
            <a:endParaRPr lang="en-US" sz="1400" dirty="0"/>
          </a:p>
        </p:txBody>
      </p:sp>
      <p:sp>
        <p:nvSpPr>
          <p:cNvPr id="23" name="TextBox 22">
            <a:extLst>
              <a:ext uri="{FF2B5EF4-FFF2-40B4-BE49-F238E27FC236}">
                <a16:creationId xmlns:a16="http://schemas.microsoft.com/office/drawing/2014/main" id="{DF8686F0-8557-4392-A763-50D26B56A708}"/>
              </a:ext>
            </a:extLst>
          </p:cNvPr>
          <p:cNvSpPr txBox="1"/>
          <p:nvPr/>
        </p:nvSpPr>
        <p:spPr>
          <a:xfrm>
            <a:off x="5539543" y="3145843"/>
            <a:ext cx="1468967"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Future Scope</a:t>
            </a:r>
            <a:endParaRPr lang="en-US" dirty="0"/>
          </a:p>
        </p:txBody>
      </p:sp>
      <p:sp>
        <p:nvSpPr>
          <p:cNvPr id="21" name="TextBox 20">
            <a:extLst>
              <a:ext uri="{FF2B5EF4-FFF2-40B4-BE49-F238E27FC236}">
                <a16:creationId xmlns:a16="http://schemas.microsoft.com/office/drawing/2014/main" id="{C14F8148-5A0E-4F5F-AEA8-143EA2A6B388}"/>
              </a:ext>
            </a:extLst>
          </p:cNvPr>
          <p:cNvSpPr txBox="1"/>
          <p:nvPr/>
        </p:nvSpPr>
        <p:spPr>
          <a:xfrm>
            <a:off x="10809834" y="4988155"/>
            <a:ext cx="1468967"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References</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20</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08518" y="2926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CONCLUSION</a:t>
            </a:r>
            <a:endParaRPr lang="en-US" sz="1400" b="1" dirty="0"/>
          </a:p>
        </p:txBody>
      </p:sp>
      <p:sp>
        <p:nvSpPr>
          <p:cNvPr id="8" name="TextBox 7">
            <a:extLst>
              <a:ext uri="{FF2B5EF4-FFF2-40B4-BE49-F238E27FC236}">
                <a16:creationId xmlns:a16="http://schemas.microsoft.com/office/drawing/2014/main" id="{BC90BCB3-E65C-4407-BC0E-EE8C55F298D6}"/>
              </a:ext>
            </a:extLst>
          </p:cNvPr>
          <p:cNvSpPr txBox="1"/>
          <p:nvPr/>
        </p:nvSpPr>
        <p:spPr>
          <a:xfrm>
            <a:off x="501650" y="1011978"/>
            <a:ext cx="6915150" cy="2492990"/>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Hydroponics System is an IoT- and AI-based solution optimized for growing Holy Basil. It uses ML algorithms like logistic regression and decision trees to automatically adjust environmental parameters, reducing the need for manual monitoring. The system includes various sensors (temperature, humidity, RGB, pH), nutrient control valves (for N, P, K), and a web-based monitoring portal. Cloud computing plays a vital role by storing, analyzing, and enabling intelligent decision-making based on sensor data.</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While effective, the system has limitations such as reliance on historical data, hardware constraints, and potential need for human intervention in complex scenarios. It may also require adjustments to support different plant types. Regular maintenance is necessary.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Despite these challenges, the system demonstrates strong potential for enhancing hydroponic agriculture, especially in environments where traditional farming is impractical. It increases yield, reduces labor costs, and achieves up to 95% accuracy—outperforming previous solutions.</a:t>
            </a:r>
          </a:p>
        </p:txBody>
      </p:sp>
      <p:pic>
        <p:nvPicPr>
          <p:cNvPr id="6" name="Picture 5">
            <a:extLst>
              <a:ext uri="{FF2B5EF4-FFF2-40B4-BE49-F238E27FC236}">
                <a16:creationId xmlns:a16="http://schemas.microsoft.com/office/drawing/2014/main" id="{09365E42-2E83-459A-A336-82C6BC33D64F}"/>
              </a:ext>
            </a:extLst>
          </p:cNvPr>
          <p:cNvPicPr>
            <a:picLocks noChangeAspect="1"/>
          </p:cNvPicPr>
          <p:nvPr/>
        </p:nvPicPr>
        <p:blipFill rotWithShape="1">
          <a:blip r:embed="rId3"/>
          <a:srcRect l="2407" t="17407" r="4075" b="6584"/>
          <a:stretch/>
        </p:blipFill>
        <p:spPr>
          <a:xfrm>
            <a:off x="5308601" y="3348468"/>
            <a:ext cx="2878666" cy="3509532"/>
          </a:xfrm>
          <a:prstGeom prst="rect">
            <a:avLst/>
          </a:prstGeom>
        </p:spPr>
      </p:pic>
    </p:spTree>
    <p:extLst>
      <p:ext uri="{BB962C8B-B14F-4D97-AF65-F5344CB8AC3E}">
        <p14:creationId xmlns:p14="http://schemas.microsoft.com/office/powerpoint/2010/main" val="34767997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sz="1200" dirty="0">
                <a:latin typeface="Times New Roman" panose="02020603050405020304" pitchFamily="18" charset="0"/>
                <a:cs typeface="Times New Roman" panose="02020603050405020304" pitchFamily="18" charset="0"/>
              </a:rPr>
              <a:t>Scalability to Multiple Plant Species</a:t>
            </a:r>
            <a:endParaRPr lang="zh-CN" altLang="en-US" sz="1200" dirty="0">
              <a:latin typeface="Times New Roman" panose="02020603050405020304" pitchFamily="18" charset="0"/>
              <a:cs typeface="Times New Roman" panose="02020603050405020304" pitchFamily="18" charset="0"/>
            </a:endParaRPr>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Automated Nutrient Refill and Maintenance Systems</a:t>
            </a:r>
            <a:endParaRPr lang="zh-CN" altLang="en-US" sz="1200" dirty="0">
              <a:latin typeface="Times New Roman" panose="02020603050405020304" pitchFamily="18" charset="0"/>
              <a:cs typeface="Times New Roman" panose="02020603050405020304" pitchFamily="18"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Mobile and Voice-Controlled Interfaces</a:t>
            </a:r>
            <a:endParaRPr lang="zh-CN" altLang="en-US" sz="1200" dirty="0">
              <a:latin typeface="Times New Roman" panose="02020603050405020304" pitchFamily="18" charset="0"/>
              <a:cs typeface="Times New Roman" panose="02020603050405020304" pitchFamily="18" charset="0"/>
            </a:endParaRP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76416" y="4438930"/>
            <a:ext cx="1877575" cy="506399"/>
          </a:xfrm>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Commercial Deployment and Field Testing</a:t>
            </a:r>
            <a:endParaRPr lang="zh-CN" altLang="en-US" sz="1200" dirty="0">
              <a:latin typeface="Times New Roman" panose="02020603050405020304" pitchFamily="18" charset="0"/>
              <a:cs typeface="Times New Roman" panose="02020603050405020304" pitchFamily="18" charset="0"/>
            </a:endParaRPr>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Cloud-to-Edge Transition</a:t>
            </a:r>
            <a:endParaRPr lang="zh-CN" altLang="en-US" sz="12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a:srcRect l="33367" r="33367"/>
          <a:stretch/>
        </p:blipFill>
        <p:spPr>
          <a:xfrm>
            <a:off x="983282" y="2073439"/>
            <a:ext cx="1621032" cy="1841551"/>
          </a:xfrm>
        </p:spPr>
      </p:pic>
      <p:pic>
        <p:nvPicPr>
          <p:cNvPr id="10" name="Picture Placeholder 9">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a:srcRect t="14666" b="14666"/>
          <a:stretch/>
        </p:blipFill>
        <p:spPr>
          <a:xfrm>
            <a:off x="3109346" y="2073439"/>
            <a:ext cx="1621032" cy="1841551"/>
          </a:xfrm>
        </p:spPr>
      </p:pic>
      <p:pic>
        <p:nvPicPr>
          <p:cNvPr id="12" name="Picture Placeholder 11">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a:srcRect l="13616" r="13616"/>
          <a:stretch/>
        </p:blipFill>
        <p:spPr>
          <a:xfrm>
            <a:off x="5235410" y="2073439"/>
            <a:ext cx="1621032" cy="1841551"/>
          </a:xfrm>
        </p:spPr>
      </p:pic>
      <p:pic>
        <p:nvPicPr>
          <p:cNvPr id="14" name="Picture Placeholder 13">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a:srcRect t="14179" b="14179"/>
          <a:stretch/>
        </p:blipFill>
        <p:spPr>
          <a:xfrm>
            <a:off x="7361474" y="2073439"/>
            <a:ext cx="1621032" cy="1841551"/>
          </a:xfrm>
        </p:spPr>
      </p:pic>
      <p:pic>
        <p:nvPicPr>
          <p:cNvPr id="90" name="Picture Placeholder 89">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a:blip r:embed="rId7"/>
          <a:srcRect l="21602" r="21602"/>
          <a:stretch/>
        </p:blipFill>
        <p:spPr>
          <a:xfrm>
            <a:off x="9487536" y="2073439"/>
            <a:ext cx="1621032" cy="1841551"/>
          </a:xfrm>
        </p:spPr>
      </p:pic>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1800" b="1" spc="600" dirty="0">
                <a:solidFill>
                  <a:srgbClr val="000000"/>
                </a:solidFill>
                <a:effectLst/>
                <a:latin typeface="Times New Roman" panose="02020603050405020304" pitchFamily="18" charset="0"/>
                <a:ea typeface="Calibri" panose="020F0502020204030204" pitchFamily="34" charset="0"/>
              </a:rPr>
              <a:t>FUTURE</a:t>
            </a:r>
            <a:r>
              <a:rPr lang="en-US" sz="1800" spc="600" dirty="0">
                <a:solidFill>
                  <a:srgbClr val="000000"/>
                </a:solidFill>
                <a:effectLst/>
                <a:latin typeface="Times New Roman" panose="02020603050405020304" pitchFamily="18" charset="0"/>
                <a:ea typeface="Calibri" panose="020F0502020204030204" pitchFamily="34" charset="0"/>
              </a:rPr>
              <a:t> </a:t>
            </a:r>
            <a:r>
              <a:rPr lang="en-US" sz="1800" b="1" spc="600" dirty="0">
                <a:solidFill>
                  <a:srgbClr val="000000"/>
                </a:solidFill>
                <a:effectLst/>
                <a:latin typeface="Times New Roman" panose="02020603050405020304" pitchFamily="18" charset="0"/>
                <a:ea typeface="Calibri" panose="020F0502020204030204" pitchFamily="34" charset="0"/>
              </a:rPr>
              <a:t>SCOPE</a:t>
            </a:r>
            <a:endParaRPr lang="en-US" spc="600"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21</a:t>
            </a:fld>
            <a:endParaRPr lang="en-US" altLang="zh-CN" dirty="0"/>
          </a:p>
        </p:txBody>
      </p:sp>
    </p:spTree>
    <p:extLst>
      <p:ext uri="{BB962C8B-B14F-4D97-AF65-F5344CB8AC3E}">
        <p14:creationId xmlns:p14="http://schemas.microsoft.com/office/powerpoint/2010/main" val="6255858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t="6019" b="6019"/>
          <a:stretch/>
        </p:blipFill>
        <p:spPr>
          <a:xfrm>
            <a:off x="2754948" y="2502098"/>
            <a:ext cx="1465840" cy="1289394"/>
          </a:xfrm>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rotWithShape="1">
          <a:blip r:embed="rId4"/>
          <a:srcRect t="20679" r="26896" b="36480"/>
          <a:stretch/>
        </p:blipFill>
        <p:spPr>
          <a:xfrm>
            <a:off x="5151412" y="5238680"/>
            <a:ext cx="1325588" cy="1165267"/>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341052" cy="1879791"/>
          </a:xfrm>
        </p:spPr>
        <p:txBody>
          <a:bodyPr/>
          <a:lstStyle/>
          <a:p>
            <a:r>
              <a:rPr lang="en-US" dirty="0">
                <a:solidFill>
                  <a:schemeClr val="tx1"/>
                </a:solidFill>
              </a:rPr>
              <a:t>Mahmoud Abu Aisha</a:t>
            </a:r>
          </a:p>
          <a:p>
            <a:pPr lvl="0"/>
            <a:r>
              <a:rPr lang="en-US" sz="18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mk.abuaisheh@std.alaqsa.edu.ps</a:t>
            </a:r>
            <a:br>
              <a:rPr lang="ar-SA"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US" dirty="0"/>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5" name="Picture Placeholder 4">
            <a:extLst>
              <a:ext uri="{FF2B5EF4-FFF2-40B4-BE49-F238E27FC236}">
                <a16:creationId xmlns:a16="http://schemas.microsoft.com/office/drawing/2014/main" id="{9587F76D-7A3C-485F-AE0C-9AC5FE0CB7F4}"/>
              </a:ext>
            </a:extLst>
          </p:cNvPr>
          <p:cNvPicPr>
            <a:picLocks noGrp="1" noChangeAspect="1"/>
          </p:cNvPicPr>
          <p:nvPr>
            <p:ph type="pic" sz="quarter" idx="49"/>
          </p:nvPr>
        </p:nvPicPr>
        <p:blipFill>
          <a:blip r:embed="rId7"/>
          <a:srcRect l="24712" r="24712"/>
          <a:stretch/>
        </p:blipFill>
        <p:spPr>
          <a:xfrm>
            <a:off x="391110" y="2493385"/>
            <a:ext cx="1465840" cy="1289394"/>
          </a:xfrm>
        </p:spPr>
      </p:pic>
    </p:spTree>
    <p:extLst>
      <p:ext uri="{BB962C8B-B14F-4D97-AF65-F5344CB8AC3E}">
        <p14:creationId xmlns:p14="http://schemas.microsoft.com/office/powerpoint/2010/main" val="529279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2106" y="539563"/>
            <a:ext cx="5117162" cy="1325563"/>
          </a:xfrm>
        </p:spPr>
        <p:txBody>
          <a:bodyPr/>
          <a:lstStyle/>
          <a:p>
            <a:pPr algn="ctr"/>
            <a:r>
              <a:rPr lang="en-US" altLang="zh-CN" dirty="0">
                <a:solidFill>
                  <a:schemeClr val="tx1"/>
                </a:solidFill>
              </a:rPr>
              <a:t>Introduction</a:t>
            </a:r>
            <a:endParaRPr lang="en-US" dirty="0">
              <a:solidFill>
                <a:schemeClr val="tx1"/>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600121" y="1892985"/>
            <a:ext cx="7443213" cy="2910074"/>
          </a:xfrm>
        </p:spPr>
        <p:txBody>
          <a:bodyPr/>
          <a:lstStyle/>
          <a:p>
            <a:r>
              <a:rPr lang="en-US" sz="1400" dirty="0">
                <a:solidFill>
                  <a:schemeClr val="tx1"/>
                </a:solidFill>
                <a:latin typeface="Times New Roman" panose="02020603050405020304" pitchFamily="18" charset="0"/>
                <a:cs typeface="Times New Roman" panose="02020603050405020304" pitchFamily="18" charset="0"/>
              </a:rPr>
              <a:t>This study presents an IoT-based hydroponic system designed to grow exotic and medicinal plants, particularly Rama Tulsi (Holy Basil). It integrates Azure IoT Hub, Containers, and DataBricks to analyze sensor data using logistic regression and detect NPK deficiencies, calculating a “HealthinessScore” for each plant. The system uses ESP32S microcontrollers with built-in Wi-Fi, Bluetooth, and camera modules, along with a React-based portal for remote monitoring. The nutrient-enriched water is recycled, enabling faster nutrient absorption. The system enhances plant growth efficiency, reduces manual intervention, and minimizes space and time needed for cultivation.</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132" y="192431"/>
            <a:ext cx="1632494" cy="628837"/>
          </a:xfrm>
        </p:spPr>
        <p:txBody>
          <a:bodyPr/>
          <a:lstStyle/>
          <a:p>
            <a:pPr algn="ctr"/>
            <a:r>
              <a:rPr lang="en-US" sz="1800" b="1" dirty="0">
                <a:solidFill>
                  <a:srgbClr val="000000"/>
                </a:solidFill>
                <a:effectLst/>
                <a:latin typeface="Times New Roman" panose="02020603050405020304" pitchFamily="18" charset="0"/>
                <a:ea typeface="Times New Roman" panose="02020603050405020304" pitchFamily="18" charset="0"/>
              </a:rPr>
              <a:t>Related Work</a:t>
            </a:r>
            <a:endParaRPr lang="en-US" b="1"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12" name="TextBox 11">
            <a:extLst>
              <a:ext uri="{FF2B5EF4-FFF2-40B4-BE49-F238E27FC236}">
                <a16:creationId xmlns:a16="http://schemas.microsoft.com/office/drawing/2014/main" id="{717FF36A-46C6-4089-A4E6-07CD8FC43944}"/>
              </a:ext>
            </a:extLst>
          </p:cNvPr>
          <p:cNvSpPr txBox="1"/>
          <p:nvPr/>
        </p:nvSpPr>
        <p:spPr>
          <a:xfrm>
            <a:off x="500321" y="612276"/>
            <a:ext cx="4835353" cy="6555641"/>
          </a:xfrm>
          <a:prstGeom prst="rect">
            <a:avLst/>
          </a:prstGeom>
          <a:noFill/>
        </p:spPr>
        <p:txBody>
          <a:bodyPr wrap="square">
            <a:spAutoFit/>
          </a:bodyPr>
          <a:lstStyle/>
          <a:p>
            <a:pPr algn="l"/>
            <a:r>
              <a:rPr lang="en-US" sz="1200" b="0" i="0" u="none" strike="noStrike" baseline="0" dirty="0">
                <a:latin typeface="Times New Roman" panose="02020603050405020304" pitchFamily="18" charset="0"/>
                <a:cs typeface="Times New Roman" panose="02020603050405020304" pitchFamily="18" charset="0"/>
              </a:rPr>
              <a:t>[1] M. S. Farooq, S. Riaz, M. A. Helou, F. S. Khan, A. Abid, and</a:t>
            </a:r>
          </a:p>
          <a:p>
            <a:pPr algn="l"/>
            <a:r>
              <a:rPr lang="en-US" sz="1200" b="0" i="0" u="none" strike="noStrike" baseline="0" dirty="0">
                <a:latin typeface="Times New Roman" panose="02020603050405020304" pitchFamily="18" charset="0"/>
                <a:cs typeface="Times New Roman" panose="02020603050405020304" pitchFamily="18" charset="0"/>
              </a:rPr>
              <a:t>A. Alvi, ‘‘Internet of Things in greenhouse agriculture: A survey on</a:t>
            </a:r>
          </a:p>
          <a:p>
            <a:pPr algn="l"/>
            <a:r>
              <a:rPr lang="en-US" sz="1200" b="0" i="0" u="none" strike="noStrike" baseline="0" dirty="0">
                <a:latin typeface="Times New Roman" panose="02020603050405020304" pitchFamily="18" charset="0"/>
                <a:cs typeface="Times New Roman" panose="02020603050405020304" pitchFamily="18" charset="0"/>
              </a:rPr>
              <a:t>enabling technologies, applications, and protocols,’’ </a:t>
            </a:r>
            <a:r>
              <a:rPr lang="en-US" sz="1200" b="0" i="1" u="none" strike="noStrike" baseline="0" dirty="0">
                <a:latin typeface="Times New Roman" panose="02020603050405020304" pitchFamily="18" charset="0"/>
                <a:cs typeface="Times New Roman" panose="02020603050405020304" pitchFamily="18" charset="0"/>
              </a:rPr>
              <a:t>IEEE Access</a:t>
            </a:r>
            <a:r>
              <a:rPr lang="en-US" sz="1200" b="0" i="0" u="none" strike="noStrike" baseline="0" dirty="0">
                <a:latin typeface="Times New Roman" panose="02020603050405020304" pitchFamily="18" charset="0"/>
                <a:cs typeface="Times New Roman" panose="02020603050405020304" pitchFamily="18" charset="0"/>
              </a:rPr>
              <a:t>, vol. 10,</a:t>
            </a:r>
          </a:p>
          <a:p>
            <a:pPr algn="l"/>
            <a:r>
              <a:rPr lang="it-IT" sz="1200" b="0" i="0" u="none" strike="noStrike" baseline="0" dirty="0">
                <a:latin typeface="Times New Roman" panose="02020603050405020304" pitchFamily="18" charset="0"/>
                <a:cs typeface="Times New Roman" panose="02020603050405020304" pitchFamily="18" charset="0"/>
              </a:rPr>
              <a:t>pp. 53374–53397, 2022.</a:t>
            </a:r>
            <a:endParaRPr lang="en-US" sz="1200" b="0" i="0" u="none" strike="noStrike" baseline="0" dirty="0">
              <a:latin typeface="Times New Roman" panose="02020603050405020304" pitchFamily="18" charset="0"/>
              <a:cs typeface="Times New Roman" panose="02020603050405020304" pitchFamily="18" charset="0"/>
            </a:endParaRPr>
          </a:p>
          <a:p>
            <a:pPr algn="l"/>
            <a:br>
              <a:rPr lang="ar-SA" sz="1200" b="0" i="0" u="none" strike="noStrike" baseline="0" dirty="0">
                <a:latin typeface="Times New Roman" panose="02020603050405020304" pitchFamily="18" charset="0"/>
                <a:cs typeface="Times New Roman" panose="02020603050405020304" pitchFamily="18" charset="0"/>
              </a:rPr>
            </a:br>
            <a:r>
              <a:rPr lang="sv-SE" sz="1200" b="0" i="0" u="none" strike="noStrike" baseline="0" dirty="0">
                <a:latin typeface="Times New Roman" panose="02020603050405020304" pitchFamily="18" charset="0"/>
                <a:cs typeface="Times New Roman" panose="02020603050405020304" pitchFamily="18" charset="0"/>
              </a:rPr>
              <a:t>[2] M. Mehra, S. Saxena, S. Sankaranarayanan, R. J. Tom, and</a:t>
            </a:r>
          </a:p>
          <a:p>
            <a:pPr algn="l"/>
            <a:r>
              <a:rPr lang="en-US" sz="1200" b="0" i="0" u="none" strike="noStrike" baseline="0" dirty="0">
                <a:latin typeface="Times New Roman" panose="02020603050405020304" pitchFamily="18" charset="0"/>
                <a:cs typeface="Times New Roman" panose="02020603050405020304" pitchFamily="18" charset="0"/>
              </a:rPr>
              <a:t>M. Veeramanikandan, ‘‘IoT based hydroponics system using deep</a:t>
            </a:r>
          </a:p>
          <a:p>
            <a:pPr algn="l"/>
            <a:r>
              <a:rPr lang="en-US" sz="1200" b="0" i="0" u="none" strike="noStrike" baseline="0" dirty="0">
                <a:latin typeface="Times New Roman" panose="02020603050405020304" pitchFamily="18" charset="0"/>
                <a:cs typeface="Times New Roman" panose="02020603050405020304" pitchFamily="18" charset="0"/>
              </a:rPr>
              <a:t>neural networks,’’ </a:t>
            </a:r>
            <a:r>
              <a:rPr lang="en-US" sz="1200" b="0" i="1" u="none" strike="noStrike" baseline="0" dirty="0">
                <a:latin typeface="Times New Roman" panose="02020603050405020304" pitchFamily="18" charset="0"/>
                <a:cs typeface="Times New Roman" panose="02020603050405020304" pitchFamily="18" charset="0"/>
              </a:rPr>
              <a:t>Comput. Electron. Agricult.</a:t>
            </a:r>
            <a:r>
              <a:rPr lang="en-US" sz="1200" b="0" i="0" u="none" strike="noStrike" baseline="0" dirty="0">
                <a:latin typeface="Times New Roman" panose="02020603050405020304" pitchFamily="18" charset="0"/>
                <a:cs typeface="Times New Roman" panose="02020603050405020304" pitchFamily="18" charset="0"/>
              </a:rPr>
              <a:t>, vol. 155, pp. 473–486,</a:t>
            </a:r>
          </a:p>
          <a:p>
            <a:pPr algn="l"/>
            <a:r>
              <a:rPr lang="fr-FR" sz="1200" b="0" i="0" u="none" strike="noStrike" baseline="0" dirty="0">
                <a:latin typeface="Times New Roman" panose="02020603050405020304" pitchFamily="18" charset="0"/>
                <a:cs typeface="Times New Roman" panose="02020603050405020304" pitchFamily="18" charset="0"/>
              </a:rPr>
              <a:t>Dec. 2018.</a:t>
            </a:r>
            <a:br>
              <a:rPr lang="fr-FR" sz="1200" b="0" i="0" u="none" strike="noStrike" baseline="0" dirty="0">
                <a:latin typeface="Times New Roman" panose="02020603050405020304" pitchFamily="18" charset="0"/>
                <a:cs typeface="Times New Roman" panose="02020603050405020304" pitchFamily="18" charset="0"/>
              </a:rPr>
            </a:br>
            <a:br>
              <a:rPr lang="fr-FR" sz="1200" b="0" i="0" u="none" strike="noStrike" baseline="0" dirty="0">
                <a:latin typeface="Times New Roman" panose="02020603050405020304" pitchFamily="18" charset="0"/>
                <a:cs typeface="Times New Roman" panose="02020603050405020304" pitchFamily="18" charset="0"/>
              </a:rPr>
            </a:br>
            <a:r>
              <a:rPr lang="en-US" sz="1200" b="0" i="0" u="none" strike="noStrike" baseline="0" dirty="0">
                <a:latin typeface="Times New Roman" panose="02020603050405020304" pitchFamily="18" charset="0"/>
                <a:cs typeface="Times New Roman" panose="02020603050405020304" pitchFamily="18" charset="0"/>
              </a:rPr>
              <a:t>[3] H. S. Grewal, B. Maheshwari, and S. E. Parks, ‘‘Water and nutrient use</a:t>
            </a:r>
          </a:p>
          <a:p>
            <a:pPr algn="l"/>
            <a:r>
              <a:rPr lang="en-US" sz="1200" b="0" i="0" u="none" strike="noStrike" baseline="0" dirty="0">
                <a:latin typeface="Times New Roman" panose="02020603050405020304" pitchFamily="18" charset="0"/>
                <a:cs typeface="Times New Roman" panose="02020603050405020304" pitchFamily="18" charset="0"/>
              </a:rPr>
              <a:t>efficiency of a low-cost hydroponic greenhouse for a cucumber crop:</a:t>
            </a:r>
          </a:p>
          <a:p>
            <a:pPr algn="l"/>
            <a:r>
              <a:rPr lang="en-US" sz="1200" b="0" i="0" u="none" strike="noStrike" baseline="0" dirty="0">
                <a:latin typeface="Times New Roman" panose="02020603050405020304" pitchFamily="18" charset="0"/>
                <a:cs typeface="Times New Roman" panose="02020603050405020304" pitchFamily="18" charset="0"/>
              </a:rPr>
              <a:t>An Australian case study,’’ </a:t>
            </a:r>
            <a:r>
              <a:rPr lang="en-US" sz="1200" b="0" i="1" u="none" strike="noStrike" baseline="0" dirty="0">
                <a:latin typeface="Times New Roman" panose="02020603050405020304" pitchFamily="18" charset="0"/>
                <a:cs typeface="Times New Roman" panose="02020603050405020304" pitchFamily="18" charset="0"/>
              </a:rPr>
              <a:t>Agricult. Water Manage.</a:t>
            </a:r>
            <a:r>
              <a:rPr lang="en-US" sz="1200" b="0" i="0" u="none" strike="noStrike" baseline="0" dirty="0">
                <a:latin typeface="Times New Roman" panose="02020603050405020304" pitchFamily="18" charset="0"/>
                <a:cs typeface="Times New Roman" panose="02020603050405020304" pitchFamily="18" charset="0"/>
              </a:rPr>
              <a:t>, vol. 98, no. 5,</a:t>
            </a:r>
          </a:p>
          <a:p>
            <a:pPr algn="l"/>
            <a:r>
              <a:rPr lang="pt-BR" sz="1200" b="0" i="0" u="none" strike="noStrike" baseline="0" dirty="0">
                <a:latin typeface="Times New Roman" panose="02020603050405020304" pitchFamily="18" charset="0"/>
                <a:cs typeface="Times New Roman" panose="02020603050405020304" pitchFamily="18" charset="0"/>
              </a:rPr>
              <a:t>pp. 841–846, Mar. 2011.</a:t>
            </a:r>
            <a:br>
              <a:rPr lang="pt-BR" sz="1200" b="0" i="0" u="none" strike="noStrike" baseline="0" dirty="0">
                <a:latin typeface="Times New Roman" panose="02020603050405020304" pitchFamily="18" charset="0"/>
                <a:cs typeface="Times New Roman" panose="02020603050405020304" pitchFamily="18" charset="0"/>
              </a:rPr>
            </a:br>
            <a:br>
              <a:rPr lang="pt-BR" sz="1200" b="0" i="0" u="none" strike="noStrike" baseline="0" dirty="0">
                <a:latin typeface="Times New Roman" panose="02020603050405020304" pitchFamily="18" charset="0"/>
                <a:cs typeface="Times New Roman" panose="02020603050405020304" pitchFamily="18" charset="0"/>
              </a:rPr>
            </a:br>
            <a:r>
              <a:rPr lang="fi-FI" sz="1200" b="0" i="0" u="none" strike="noStrike" baseline="0" dirty="0">
                <a:latin typeface="Times New Roman" panose="02020603050405020304" pitchFamily="18" charset="0"/>
                <a:cs typeface="Times New Roman" panose="02020603050405020304" pitchFamily="18" charset="0"/>
              </a:rPr>
              <a:t>[4] S. V. S. R. Raju, B. Dappuri, P. R. K. Varma, M. Yachamaneni,</a:t>
            </a:r>
          </a:p>
          <a:p>
            <a:pPr algn="l"/>
            <a:r>
              <a:rPr lang="en-US" sz="1200" b="0" i="0" u="none" strike="noStrike" baseline="0" dirty="0">
                <a:latin typeface="Times New Roman" panose="02020603050405020304" pitchFamily="18" charset="0"/>
                <a:cs typeface="Times New Roman" panose="02020603050405020304" pitchFamily="18" charset="0"/>
              </a:rPr>
              <a:t>D. M. G. Verghese, and M. K. Mishra, ‘‘Design and implementation of</a:t>
            </a:r>
          </a:p>
          <a:p>
            <a:pPr algn="l"/>
            <a:r>
              <a:rPr lang="en-US" sz="1200" b="0" i="0" u="none" strike="noStrike" baseline="0" dirty="0">
                <a:latin typeface="Times New Roman" panose="02020603050405020304" pitchFamily="18" charset="0"/>
                <a:cs typeface="Times New Roman" panose="02020603050405020304" pitchFamily="18" charset="0"/>
              </a:rPr>
              <a:t>smart hydroponics farming using IoT-based AI controller with mobile</a:t>
            </a:r>
          </a:p>
          <a:p>
            <a:pPr algn="l"/>
            <a:r>
              <a:rPr lang="en-US" sz="1200" b="0" i="0" u="none" strike="noStrike" baseline="0" dirty="0">
                <a:latin typeface="Times New Roman" panose="02020603050405020304" pitchFamily="18" charset="0"/>
                <a:cs typeface="Times New Roman" panose="02020603050405020304" pitchFamily="18" charset="0"/>
              </a:rPr>
              <a:t>application system,’’ </a:t>
            </a:r>
            <a:r>
              <a:rPr lang="en-US" sz="1200" b="0" i="1" u="none" strike="noStrike" baseline="0" dirty="0">
                <a:latin typeface="Times New Roman" panose="02020603050405020304" pitchFamily="18" charset="0"/>
                <a:cs typeface="Times New Roman" panose="02020603050405020304" pitchFamily="18" charset="0"/>
              </a:rPr>
              <a:t>J. Nanomater.</a:t>
            </a:r>
            <a:r>
              <a:rPr lang="en-US" sz="1200" b="0" i="0" u="none" strike="noStrike" baseline="0" dirty="0">
                <a:latin typeface="Times New Roman" panose="02020603050405020304" pitchFamily="18" charset="0"/>
                <a:cs typeface="Times New Roman" panose="02020603050405020304" pitchFamily="18" charset="0"/>
              </a:rPr>
              <a:t>, vol. 2022, pp. 1–12, Jul. 2022.</a:t>
            </a:r>
            <a:br>
              <a:rPr lang="en-US" sz="1200" b="0" i="0" u="none" strike="noStrike" baseline="0" dirty="0">
                <a:latin typeface="Times New Roman" panose="02020603050405020304" pitchFamily="18" charset="0"/>
                <a:cs typeface="Times New Roman" panose="02020603050405020304" pitchFamily="18" charset="0"/>
              </a:rPr>
            </a:br>
            <a:br>
              <a:rPr lang="fr-FR" sz="1200" b="0" i="0" u="none" strike="noStrike" baseline="0" dirty="0">
                <a:latin typeface="Times New Roman" panose="02020603050405020304" pitchFamily="18" charset="0"/>
                <a:cs typeface="Times New Roman" panose="02020603050405020304" pitchFamily="18" charset="0"/>
              </a:rPr>
            </a:br>
            <a:r>
              <a:rPr lang="en-US" sz="1200" b="0" i="0" u="none" strike="noStrike" baseline="0" dirty="0">
                <a:latin typeface="Times New Roman" panose="02020603050405020304" pitchFamily="18" charset="0"/>
                <a:cs typeface="Times New Roman" panose="02020603050405020304" pitchFamily="18" charset="0"/>
              </a:rPr>
              <a:t>[5] I. Ezzahoui, R. A. Abdelouahid, K. Taji, and A. Marzak, ‘‘Hydroponic and</a:t>
            </a:r>
          </a:p>
          <a:p>
            <a:pPr algn="l"/>
            <a:r>
              <a:rPr lang="en-US" sz="1200" b="0" i="0" u="none" strike="noStrike" baseline="0" dirty="0">
                <a:latin typeface="Times New Roman" panose="02020603050405020304" pitchFamily="18" charset="0"/>
                <a:cs typeface="Times New Roman" panose="02020603050405020304" pitchFamily="18" charset="0"/>
              </a:rPr>
              <a:t>aquaponic farming: Comparative study based on Internet of Things IoT</a:t>
            </a:r>
          </a:p>
          <a:p>
            <a:pPr algn="l"/>
            <a:r>
              <a:rPr lang="fr-FR" sz="1200" b="0" i="0" u="none" strike="noStrike" baseline="0" dirty="0">
                <a:latin typeface="Times New Roman" panose="02020603050405020304" pitchFamily="18" charset="0"/>
                <a:cs typeface="Times New Roman" panose="02020603050405020304" pitchFamily="18" charset="0"/>
              </a:rPr>
              <a:t>technologies,’’ </a:t>
            </a:r>
            <a:r>
              <a:rPr lang="fr-FR" sz="1200" b="0" i="1" u="none" strike="noStrike" baseline="0" dirty="0">
                <a:latin typeface="Times New Roman" panose="02020603050405020304" pitchFamily="18" charset="0"/>
                <a:cs typeface="Times New Roman" panose="02020603050405020304" pitchFamily="18" charset="0"/>
              </a:rPr>
              <a:t>Proc. Comput. Sci.</a:t>
            </a:r>
            <a:r>
              <a:rPr lang="fr-FR" sz="1200" b="0" i="0" u="none" strike="noStrike" baseline="0" dirty="0">
                <a:latin typeface="Times New Roman" panose="02020603050405020304" pitchFamily="18" charset="0"/>
                <a:cs typeface="Times New Roman" panose="02020603050405020304" pitchFamily="18" charset="0"/>
              </a:rPr>
              <a:t>, vol. 191, pp. 499–504, Feb. 2021.</a:t>
            </a:r>
            <a:br>
              <a:rPr lang="en-US" sz="1200" b="0" i="0" u="none" strike="noStrike" baseline="0" dirty="0">
                <a:latin typeface="Times New Roman" panose="02020603050405020304" pitchFamily="18" charset="0"/>
                <a:cs typeface="Times New Roman" panose="02020603050405020304" pitchFamily="18" charset="0"/>
              </a:rPr>
            </a:br>
            <a:r>
              <a:rPr lang="en-US" sz="1200" b="0" i="0" u="none" strike="noStrike" baseline="0" dirty="0">
                <a:latin typeface="Times New Roman" panose="02020603050405020304" pitchFamily="18" charset="0"/>
                <a:cs typeface="Times New Roman" panose="02020603050405020304" pitchFamily="18" charset="0"/>
              </a:rPr>
              <a:t>[6] M. Gentry, ‘‘Local heat, local food: Integrating vertical hydroponic farming</a:t>
            </a:r>
          </a:p>
          <a:p>
            <a:pPr algn="l"/>
            <a:r>
              <a:rPr lang="en-US" sz="1200" b="0" i="0" u="none" strike="noStrike" baseline="0" dirty="0">
                <a:latin typeface="Times New Roman" panose="02020603050405020304" pitchFamily="18" charset="0"/>
                <a:cs typeface="Times New Roman" panose="02020603050405020304" pitchFamily="18" charset="0"/>
              </a:rPr>
              <a:t>with district heating in Sweden,’’ </a:t>
            </a:r>
            <a:r>
              <a:rPr lang="en-US" sz="1200" b="0" i="1" u="none" strike="noStrike" baseline="0" dirty="0">
                <a:latin typeface="Times New Roman" panose="02020603050405020304" pitchFamily="18" charset="0"/>
                <a:cs typeface="Times New Roman" panose="02020603050405020304" pitchFamily="18" charset="0"/>
              </a:rPr>
              <a:t>Energy</a:t>
            </a:r>
            <a:r>
              <a:rPr lang="en-US" sz="1200" b="0" i="0" u="none" strike="noStrike" baseline="0" dirty="0">
                <a:latin typeface="Times New Roman" panose="02020603050405020304" pitchFamily="18" charset="0"/>
                <a:cs typeface="Times New Roman" panose="02020603050405020304" pitchFamily="18" charset="0"/>
              </a:rPr>
              <a:t>, vol. 174, pp. 191–197,</a:t>
            </a:r>
          </a:p>
          <a:p>
            <a:pPr algn="l"/>
            <a:r>
              <a:rPr lang="en-US" sz="1200" b="0" i="0" u="none" strike="noStrike" baseline="0" dirty="0">
                <a:latin typeface="Times New Roman" panose="02020603050405020304" pitchFamily="18" charset="0"/>
                <a:cs typeface="Times New Roman" panose="02020603050405020304" pitchFamily="18" charset="0"/>
              </a:rPr>
              <a:t>May 2019.</a:t>
            </a:r>
          </a:p>
          <a:p>
            <a:pPr algn="l"/>
            <a:br>
              <a:rPr lang="en-US" sz="1200" b="0" i="0" u="none" strike="noStrike" baseline="0" dirty="0">
                <a:latin typeface="Times New Roman" panose="02020603050405020304" pitchFamily="18" charset="0"/>
                <a:cs typeface="Times New Roman" panose="02020603050405020304" pitchFamily="18" charset="0"/>
              </a:rPr>
            </a:br>
            <a:r>
              <a:rPr lang="en-US" sz="1200" b="0" i="0" u="none" strike="noStrike" baseline="0" dirty="0">
                <a:latin typeface="Times New Roman" panose="02020603050405020304" pitchFamily="18" charset="0"/>
                <a:cs typeface="Times New Roman" panose="02020603050405020304" pitchFamily="18" charset="0"/>
              </a:rPr>
              <a:t>[7] M. S. Abu- Shahba, M. M. Mansour, H. I. Mohamed, and M. R. Sofy,</a:t>
            </a:r>
          </a:p>
          <a:p>
            <a:pPr algn="l"/>
            <a:r>
              <a:rPr lang="en-US" sz="1200" b="0" i="0" u="none" strike="noStrike" baseline="0" dirty="0">
                <a:latin typeface="Times New Roman" panose="02020603050405020304" pitchFamily="18" charset="0"/>
                <a:cs typeface="Times New Roman" panose="02020603050405020304" pitchFamily="18" charset="0"/>
              </a:rPr>
              <a:t>‘‘Comparative cultivation and biochemical analysis of iceberg lettuce</a:t>
            </a:r>
          </a:p>
          <a:p>
            <a:pPr algn="l"/>
            <a:r>
              <a:rPr lang="en-US" sz="1200" b="0" i="0" u="none" strike="noStrike" baseline="0" dirty="0">
                <a:latin typeface="Times New Roman" panose="02020603050405020304" pitchFamily="18" charset="0"/>
                <a:cs typeface="Times New Roman" panose="02020603050405020304" pitchFamily="18" charset="0"/>
              </a:rPr>
              <a:t>grown in sand soil and hydroponics with or without microbubbles and</a:t>
            </a:r>
          </a:p>
          <a:p>
            <a:pPr algn="l"/>
            <a:r>
              <a:rPr lang="en-US" sz="1200" b="0" i="0" u="none" strike="noStrike" baseline="0" dirty="0">
                <a:latin typeface="Times New Roman" panose="02020603050405020304" pitchFamily="18" charset="0"/>
                <a:cs typeface="Times New Roman" panose="02020603050405020304" pitchFamily="18" charset="0"/>
              </a:rPr>
              <a:t>macrobubbles,’’ </a:t>
            </a:r>
            <a:r>
              <a:rPr lang="en-US" sz="1200" b="0" i="1" u="none" strike="noStrike" baseline="0" dirty="0">
                <a:latin typeface="Times New Roman" panose="02020603050405020304" pitchFamily="18" charset="0"/>
                <a:cs typeface="Times New Roman" panose="02020603050405020304" pitchFamily="18" charset="0"/>
              </a:rPr>
              <a:t>J. Soil Sci. Plant Nutrition</a:t>
            </a:r>
            <a:r>
              <a:rPr lang="en-US" sz="1200" b="0" i="0" u="none" strike="noStrike" baseline="0" dirty="0">
                <a:latin typeface="Times New Roman" panose="02020603050405020304" pitchFamily="18" charset="0"/>
                <a:cs typeface="Times New Roman" panose="02020603050405020304" pitchFamily="18" charset="0"/>
              </a:rPr>
              <a:t>, vol. 21, no. 1, pp. 389–403,</a:t>
            </a:r>
          </a:p>
          <a:p>
            <a:pPr algn="l"/>
            <a:r>
              <a:rPr lang="pt-BR" sz="1200" b="0" i="0" u="none" strike="noStrike" baseline="0" dirty="0">
                <a:latin typeface="Times New Roman" panose="02020603050405020304" pitchFamily="18" charset="0"/>
                <a:cs typeface="Times New Roman" panose="02020603050405020304" pitchFamily="18" charset="0"/>
              </a:rPr>
              <a:t>Mar. 2021.</a:t>
            </a:r>
            <a:br>
              <a:rPr lang="pt-BR" sz="1200" b="0" i="0" u="none" strike="noStrike" baseline="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11FD9900-3361-4833-8B4A-CFA16CEDB574}"/>
              </a:ext>
            </a:extLst>
          </p:cNvPr>
          <p:cNvSpPr txBox="1"/>
          <p:nvPr/>
        </p:nvSpPr>
        <p:spPr>
          <a:xfrm>
            <a:off x="5266266" y="612276"/>
            <a:ext cx="6069813" cy="6370975"/>
          </a:xfrm>
          <a:prstGeom prst="rect">
            <a:avLst/>
          </a:prstGeom>
          <a:noFill/>
        </p:spPr>
        <p:txBody>
          <a:bodyPr wrap="square" rtlCol="1">
            <a:spAutoFit/>
          </a:bodyPr>
          <a:lstStyle/>
          <a:p>
            <a:pPr algn="l"/>
            <a:r>
              <a:rPr lang="en-US" sz="1200" b="0" i="0" u="none" strike="noStrike" baseline="0" dirty="0">
                <a:latin typeface="Times New Roman" panose="02020603050405020304" pitchFamily="18" charset="0"/>
                <a:cs typeface="Times New Roman" panose="02020603050405020304" pitchFamily="18" charset="0"/>
              </a:rPr>
              <a:t>[8] M. Bassiouny, P. Nasr, and H. Sewilam, ‘‘Investigating the pilot-scale performance</a:t>
            </a:r>
          </a:p>
          <a:p>
            <a:pPr algn="l"/>
            <a:r>
              <a:rPr lang="en-US" sz="1200" b="0" i="0" u="none" strike="noStrike" baseline="0" dirty="0">
                <a:latin typeface="Times New Roman" panose="02020603050405020304" pitchFamily="18" charset="0"/>
                <a:cs typeface="Times New Roman" panose="02020603050405020304" pitchFamily="18" charset="0"/>
              </a:rPr>
              <a:t>of a hydroponic nutrient solution as potential draw solution for</a:t>
            </a:r>
          </a:p>
          <a:p>
            <a:pPr algn="l"/>
            <a:r>
              <a:rPr lang="en-US" sz="1200" b="0" i="0" u="none" strike="noStrike" baseline="0" dirty="0">
                <a:latin typeface="Times New Roman" panose="02020603050405020304" pitchFamily="18" charset="0"/>
                <a:cs typeface="Times New Roman" panose="02020603050405020304" pitchFamily="18" charset="0"/>
              </a:rPr>
              <a:t>fertilizer drawn forward osmosis and hydroponic agriculture of lettuce,’’</a:t>
            </a:r>
          </a:p>
          <a:p>
            <a:pPr algn="l"/>
            <a:r>
              <a:rPr lang="en-US" sz="1200" b="0" i="1" u="none" strike="noStrike" baseline="0" dirty="0">
                <a:latin typeface="Times New Roman" panose="02020603050405020304" pitchFamily="18" charset="0"/>
                <a:cs typeface="Times New Roman" panose="02020603050405020304" pitchFamily="18" charset="0"/>
              </a:rPr>
              <a:t>Clean Technol. Environ. Policy</a:t>
            </a:r>
            <a:r>
              <a:rPr lang="en-US" sz="1200" b="0" i="0" u="none" strike="noStrike" baseline="0" dirty="0">
                <a:latin typeface="Times New Roman" panose="02020603050405020304" pitchFamily="18" charset="0"/>
                <a:cs typeface="Times New Roman" panose="02020603050405020304" pitchFamily="18" charset="0"/>
              </a:rPr>
              <a:t>, vol. 24, no. 9, pp. 2749–2760, Jul. 2022.</a:t>
            </a:r>
          </a:p>
          <a:p>
            <a:pPr algn="l"/>
            <a:endParaRPr lang="en-US" sz="1200" b="0" i="0" u="none" strike="noStrike" baseline="0" dirty="0">
              <a:latin typeface="Times New Roman" panose="02020603050405020304" pitchFamily="18" charset="0"/>
              <a:cs typeface="Times New Roman" panose="02020603050405020304" pitchFamily="18" charset="0"/>
            </a:endParaRPr>
          </a:p>
          <a:p>
            <a:pPr algn="l"/>
            <a:r>
              <a:rPr lang="en-US" sz="1200" b="0" i="0" u="none" strike="noStrike" baseline="0" dirty="0">
                <a:latin typeface="Times New Roman" panose="02020603050405020304" pitchFamily="18" charset="0"/>
                <a:cs typeface="Times New Roman" panose="02020603050405020304" pitchFamily="18" charset="0"/>
              </a:rPr>
              <a:t>[9] D. Saraswathi, P. Manibharathy, R. Gokulnath, E. Sureshkumar, and</a:t>
            </a:r>
          </a:p>
          <a:p>
            <a:pPr algn="l"/>
            <a:r>
              <a:rPr lang="en-US" sz="1200" b="0" i="0" u="none" strike="noStrike" baseline="0" dirty="0">
                <a:latin typeface="Times New Roman" panose="02020603050405020304" pitchFamily="18" charset="0"/>
                <a:cs typeface="Times New Roman" panose="02020603050405020304" pitchFamily="18" charset="0"/>
              </a:rPr>
              <a:t>K. Karthikeyan, ‘‘Automation of hydroponics green house farming using</a:t>
            </a:r>
          </a:p>
          <a:p>
            <a:pPr algn="l"/>
            <a:r>
              <a:rPr lang="en-US" sz="1200" b="0" i="0" u="none" strike="noStrike" baseline="0" dirty="0">
                <a:latin typeface="Times New Roman" panose="02020603050405020304" pitchFamily="18" charset="0"/>
                <a:cs typeface="Times New Roman" panose="02020603050405020304" pitchFamily="18" charset="0"/>
              </a:rPr>
              <a:t>IoT,’’ in </a:t>
            </a:r>
            <a:r>
              <a:rPr lang="en-US" sz="1200" b="0" i="1" u="none" strike="noStrike" baseline="0" dirty="0">
                <a:latin typeface="Times New Roman" panose="02020603050405020304" pitchFamily="18" charset="0"/>
                <a:cs typeface="Times New Roman" panose="02020603050405020304" pitchFamily="18" charset="0"/>
              </a:rPr>
              <a:t>Proc. IEEE Int. Conf. Syst., Comput., Autom. Netw. (ICSCA)</a:t>
            </a:r>
            <a:r>
              <a:rPr lang="en-US" sz="1200" b="0" i="0" u="none" strike="noStrike" baseline="0" dirty="0">
                <a:latin typeface="Times New Roman" panose="02020603050405020304" pitchFamily="18" charset="0"/>
                <a:cs typeface="Times New Roman" panose="02020603050405020304" pitchFamily="18" charset="0"/>
              </a:rPr>
              <a:t>,</a:t>
            </a:r>
          </a:p>
          <a:p>
            <a:pPr algn="l"/>
            <a:r>
              <a:rPr lang="en-US" sz="1200" b="0" i="0" u="none" strike="noStrike" baseline="0" dirty="0">
                <a:latin typeface="Times New Roman" panose="02020603050405020304" pitchFamily="18" charset="0"/>
                <a:cs typeface="Times New Roman" panose="02020603050405020304" pitchFamily="18" charset="0"/>
              </a:rPr>
              <a:t>Jul. 2018, pp. 1–4 .</a:t>
            </a:r>
          </a:p>
          <a:p>
            <a:pPr algn="l"/>
            <a:br>
              <a:rPr lang="en-US" sz="1200" b="0" i="0" u="none" strike="noStrike" baseline="0" dirty="0">
                <a:latin typeface="Times New Roman" panose="02020603050405020304" pitchFamily="18" charset="0"/>
                <a:cs typeface="Times New Roman" panose="02020603050405020304" pitchFamily="18" charset="0"/>
              </a:rPr>
            </a:br>
            <a:r>
              <a:rPr lang="pt-BR" sz="1200" b="0" i="0" u="none" strike="noStrike" baseline="0" dirty="0">
                <a:latin typeface="Times New Roman" panose="02020603050405020304" pitchFamily="18" charset="0"/>
                <a:cs typeface="Times New Roman" panose="02020603050405020304" pitchFamily="18" charset="0"/>
              </a:rPr>
              <a:t>[10] G. Marques, D. Aleixo, and R. Pitarma, ‘‘Enhanced hydroponic agriculture</a:t>
            </a:r>
          </a:p>
          <a:p>
            <a:pPr algn="l"/>
            <a:r>
              <a:rPr lang="en-US" sz="1200" b="0" i="0" u="none" strike="noStrike" baseline="0" dirty="0">
                <a:latin typeface="Times New Roman" panose="02020603050405020304" pitchFamily="18" charset="0"/>
                <a:cs typeface="Times New Roman" panose="02020603050405020304" pitchFamily="18" charset="0"/>
              </a:rPr>
              <a:t>environmental monitoring: An Internet of Things approach,’’ in </a:t>
            </a:r>
            <a:r>
              <a:rPr lang="en-US" sz="1200" b="0" i="1" u="none" strike="noStrike" baseline="0" dirty="0">
                <a:latin typeface="Times New Roman" panose="02020603050405020304" pitchFamily="18" charset="0"/>
                <a:cs typeface="Times New Roman" panose="02020603050405020304" pitchFamily="18" charset="0"/>
              </a:rPr>
              <a:t>Proc.</a:t>
            </a:r>
          </a:p>
          <a:p>
            <a:pPr algn="l"/>
            <a:r>
              <a:rPr lang="en-US" sz="1200" b="0" i="1" u="none" strike="noStrike" baseline="0" dirty="0">
                <a:latin typeface="Times New Roman" panose="02020603050405020304" pitchFamily="18" charset="0"/>
                <a:cs typeface="Times New Roman" panose="02020603050405020304" pitchFamily="18" charset="0"/>
              </a:rPr>
              <a:t>Int. Conf. Comput.</a:t>
            </a:r>
            <a:r>
              <a:rPr lang="en-US" sz="1200" b="0" i="0" u="none" strike="noStrike" baseline="0" dirty="0">
                <a:latin typeface="Times New Roman" panose="02020603050405020304" pitchFamily="18" charset="0"/>
                <a:cs typeface="Times New Roman" panose="02020603050405020304" pitchFamily="18" charset="0"/>
              </a:rPr>
              <a:t>, in Lecture Notes in Computer Science, Jun. 2019,</a:t>
            </a:r>
          </a:p>
          <a:p>
            <a:pPr algn="l"/>
            <a:r>
              <a:rPr lang="en-US" sz="1200" b="0" i="0" u="none" strike="noStrike" baseline="0" dirty="0">
                <a:latin typeface="Times New Roman" panose="02020603050405020304" pitchFamily="18" charset="0"/>
                <a:cs typeface="Times New Roman" panose="02020603050405020304" pitchFamily="18" charset="0"/>
              </a:rPr>
              <a:t>pp. 658–669.</a:t>
            </a:r>
          </a:p>
          <a:p>
            <a:pPr algn="l"/>
            <a:endParaRPr lang="en-US" sz="1200" b="0" i="0" u="none" strike="noStrike" baseline="0" dirty="0">
              <a:latin typeface="Times New Roman" panose="02020603050405020304" pitchFamily="18" charset="0"/>
              <a:cs typeface="Times New Roman" panose="02020603050405020304" pitchFamily="18" charset="0"/>
            </a:endParaRPr>
          </a:p>
          <a:p>
            <a:pPr algn="l"/>
            <a:r>
              <a:rPr lang="en-US" sz="1200" b="0" i="0" u="none" strike="noStrike" baseline="0" dirty="0">
                <a:latin typeface="Times New Roman" panose="02020603050405020304" pitchFamily="18" charset="0"/>
                <a:cs typeface="Times New Roman" panose="02020603050405020304" pitchFamily="18" charset="0"/>
              </a:rPr>
              <a:t>[11] S. B. Dhal, S. Mahanta, J. Gumero, N. O’Sullivan, M. Soetan, J. Louis,</a:t>
            </a:r>
          </a:p>
          <a:p>
            <a:pPr algn="l"/>
            <a:r>
              <a:rPr lang="en-US" sz="1200" b="0" i="0" u="none" strike="noStrike" baseline="0" dirty="0">
                <a:latin typeface="Times New Roman" panose="02020603050405020304" pitchFamily="18" charset="0"/>
                <a:cs typeface="Times New Roman" panose="02020603050405020304" pitchFamily="18" charset="0"/>
              </a:rPr>
              <a:t>K. C. Gadepally, S. Mahanta, J. Lusher, and S. Kalafatis, ‘‘An IoT-based</a:t>
            </a:r>
          </a:p>
          <a:p>
            <a:pPr algn="l"/>
            <a:r>
              <a:rPr lang="en-US" sz="1200" b="0" i="0" u="none" strike="noStrike" baseline="0" dirty="0">
                <a:latin typeface="Times New Roman" panose="02020603050405020304" pitchFamily="18" charset="0"/>
                <a:cs typeface="Times New Roman" panose="02020603050405020304" pitchFamily="18" charset="0"/>
              </a:rPr>
              <a:t>data-driven real-time monitoring system for control of heavy metals to</a:t>
            </a:r>
          </a:p>
          <a:p>
            <a:pPr algn="l"/>
            <a:r>
              <a:rPr lang="en-US" sz="1200" b="0" i="0" u="none" strike="noStrike" baseline="0" dirty="0">
                <a:latin typeface="Times New Roman" panose="02020603050405020304" pitchFamily="18" charset="0"/>
                <a:cs typeface="Times New Roman" panose="02020603050405020304" pitchFamily="18" charset="0"/>
              </a:rPr>
              <a:t>ensure optimal lettuce growth in hydroponic set-ups,’’ </a:t>
            </a:r>
            <a:r>
              <a:rPr lang="en-US" sz="1200" b="0" i="1" u="none" strike="noStrike" baseline="0" dirty="0">
                <a:latin typeface="Times New Roman" panose="02020603050405020304" pitchFamily="18" charset="0"/>
                <a:cs typeface="Times New Roman" panose="02020603050405020304" pitchFamily="18" charset="0"/>
              </a:rPr>
              <a:t>Sensors</a:t>
            </a:r>
            <a:r>
              <a:rPr lang="en-US" sz="1200" b="0" i="0" u="none" strike="noStrike" baseline="0" dirty="0">
                <a:latin typeface="Times New Roman" panose="02020603050405020304" pitchFamily="18" charset="0"/>
                <a:cs typeface="Times New Roman" panose="02020603050405020304" pitchFamily="18" charset="0"/>
              </a:rPr>
              <a:t>, vol. 23,</a:t>
            </a:r>
          </a:p>
          <a:p>
            <a:pPr algn="l"/>
            <a:r>
              <a:rPr lang="en-US" sz="1200" b="0" i="0" u="none" strike="noStrike" baseline="0" dirty="0">
                <a:latin typeface="Times New Roman" panose="02020603050405020304" pitchFamily="18" charset="0"/>
                <a:cs typeface="Times New Roman" panose="02020603050405020304" pitchFamily="18" charset="0"/>
              </a:rPr>
              <a:t>no. 1, p. 451, Jan. 2023.</a:t>
            </a:r>
          </a:p>
          <a:p>
            <a:pPr algn="l"/>
            <a:br>
              <a:rPr lang="en-US" sz="1200" b="0" i="0" u="none" strike="noStrike" baseline="0" dirty="0">
                <a:latin typeface="Times New Roman" panose="02020603050405020304" pitchFamily="18" charset="0"/>
                <a:cs typeface="Times New Roman" panose="02020603050405020304" pitchFamily="18" charset="0"/>
              </a:rPr>
            </a:br>
            <a:r>
              <a:rPr lang="en-US" sz="1200" b="0" i="0" u="none" strike="noStrike" baseline="0" dirty="0">
                <a:solidFill>
                  <a:srgbClr val="000000"/>
                </a:solidFill>
                <a:latin typeface="Times New Roman" panose="02020603050405020304" pitchFamily="18" charset="0"/>
                <a:cs typeface="Times New Roman" panose="02020603050405020304" pitchFamily="18" charset="0"/>
              </a:rPr>
              <a:t>[12] T. Yang and H.-J. Kim, ‘‘Comparisons of nitrogen and phosphorus mass</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balance for tomato-, basil-, and lettuce-based aquaponic and hydroponic</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systems,’’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J. Cleaner Prod.</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vol. 274, Nov. 2020, Art. no. 122619</a:t>
            </a:r>
            <a:r>
              <a:rPr lang="en-US" sz="1200" b="0" i="0" u="none" strike="noStrike" baseline="0" dirty="0">
                <a:solidFill>
                  <a:srgbClr val="004393"/>
                </a:solidFill>
                <a:latin typeface="Times New Roman" panose="02020603050405020304" pitchFamily="18" charset="0"/>
                <a:cs typeface="Times New Roman" panose="02020603050405020304" pitchFamily="18" charset="0"/>
              </a:rPr>
              <a:t>.</a:t>
            </a:r>
          </a:p>
          <a:p>
            <a:pPr algn="l"/>
            <a:endParaRPr lang="en-US" sz="1200" b="0" i="0" u="none" strike="noStrike" baseline="0" dirty="0">
              <a:solidFill>
                <a:srgbClr val="004393"/>
              </a:solidFill>
              <a:latin typeface="Times New Roman" panose="02020603050405020304" pitchFamily="18" charset="0"/>
              <a:cs typeface="Times New Roman" panose="02020603050405020304" pitchFamily="18" charset="0"/>
            </a:endParaRP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[13] P. H. Triastinurmiatiningsih, A. Qur’ania, and R. F. Hermawan, ‘‘Effects of</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deficiency nitrogen phosphorus potassium calcium in okra (Abelmoschus</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esculentus L. Moench) through hydroponics,’’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Int. J. Recent Technol. Eng.</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vol. 8, no. 3, pp. 4393–4396, Sep. 2019 .</a:t>
            </a:r>
          </a:p>
          <a:p>
            <a:pPr algn="l"/>
            <a:br>
              <a:rPr lang="en-US" sz="1200" b="0" i="0" u="none" strike="noStrike" baseline="0" dirty="0">
                <a:solidFill>
                  <a:srgbClr val="000000"/>
                </a:solidFill>
                <a:latin typeface="Times New Roman" panose="02020603050405020304" pitchFamily="18" charset="0"/>
                <a:cs typeface="Times New Roman" panose="02020603050405020304" pitchFamily="18" charset="0"/>
              </a:rPr>
            </a:br>
            <a:r>
              <a:rPr lang="en-US" sz="1200" b="0" i="0" u="none" strike="noStrike" baseline="0" dirty="0">
                <a:solidFill>
                  <a:srgbClr val="000000"/>
                </a:solidFill>
                <a:latin typeface="Times New Roman" panose="02020603050405020304" pitchFamily="18" charset="0"/>
                <a:cs typeface="Times New Roman" panose="02020603050405020304" pitchFamily="18" charset="0"/>
              </a:rPr>
              <a:t>[14] C.-T. Chen, C.-L. Lee, and D.-M. Yeh, ‘‘Effects of nitrogen, phosphorus,</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potassium, calcium, or magnesium deficiency on growth and photosynthesis</a:t>
            </a:r>
          </a:p>
          <a:p>
            <a:pPr algn="l"/>
            <a:r>
              <a:rPr lang="en-US" sz="1200" b="0" i="0" u="none" strike="noStrike" baseline="0" dirty="0">
                <a:solidFill>
                  <a:srgbClr val="000000"/>
                </a:solidFill>
                <a:latin typeface="Times New Roman" panose="02020603050405020304" pitchFamily="18" charset="0"/>
                <a:cs typeface="Times New Roman" panose="02020603050405020304" pitchFamily="18" charset="0"/>
              </a:rPr>
              <a:t>of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Eustoma</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a:t>
            </a:r>
            <a:r>
              <a:rPr lang="en-US" sz="1200" b="0" i="1" u="none" strike="noStrike" baseline="0" dirty="0">
                <a:solidFill>
                  <a:srgbClr val="000000"/>
                </a:solidFill>
                <a:latin typeface="Times New Roman" panose="02020603050405020304" pitchFamily="18" charset="0"/>
                <a:cs typeface="Times New Roman" panose="02020603050405020304" pitchFamily="18" charset="0"/>
              </a:rPr>
              <a:t>HortScience</a:t>
            </a:r>
            <a:r>
              <a:rPr lang="en-US" sz="1200" b="0" i="0" u="none" strike="noStrike" baseline="0" dirty="0">
                <a:solidFill>
                  <a:srgbClr val="000000"/>
                </a:solidFill>
                <a:latin typeface="Times New Roman" panose="02020603050405020304" pitchFamily="18" charset="0"/>
                <a:cs typeface="Times New Roman" panose="02020603050405020304" pitchFamily="18" charset="0"/>
              </a:rPr>
              <a:t>, vol. 53, no. 6, pp. 795–798, Jun. 2018 .</a:t>
            </a:r>
            <a:br>
              <a:rPr lang="en-US" sz="1200" b="0" i="0" u="none" strike="noStrike" baseline="0" dirty="0">
                <a:solidFill>
                  <a:srgbClr val="000000"/>
                </a:solidFill>
                <a:latin typeface="Times New Roman" panose="02020603050405020304" pitchFamily="18" charset="0"/>
                <a:cs typeface="Times New Roman" panose="02020603050405020304" pitchFamily="18" charset="0"/>
              </a:rPr>
            </a:br>
            <a:endParaRPr lang="ar-SA"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38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387165"/>
            <a:ext cx="2294468" cy="628837"/>
          </a:xfrm>
        </p:spPr>
        <p:txBody>
          <a:bodyPr/>
          <a:lstStyle/>
          <a:p>
            <a:pPr marL="0" marR="0">
              <a:lnSpc>
                <a:spcPct val="107000"/>
              </a:lnSpc>
              <a:spcBef>
                <a:spcPts val="1200"/>
              </a:spcBef>
              <a:spcAft>
                <a:spcPts val="0"/>
              </a:spcAft>
            </a:pPr>
            <a: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US"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535515" y="1097564"/>
            <a:ext cx="8896351" cy="3231654"/>
          </a:xfrm>
          <a:prstGeom prst="rect">
            <a:avLst/>
          </a:prstGeom>
          <a:noFill/>
        </p:spPr>
        <p:txBody>
          <a:bodyPr wrap="square">
            <a:spAutoFit/>
          </a:bodyPr>
          <a:lstStyle/>
          <a:p>
            <a:pPr marL="0" marR="0" algn="just"/>
            <a:endParaRPr lang="en-US" sz="1200" dirty="0">
              <a:effectLst/>
              <a:latin typeface="Times New Roman" panose="02020603050405020304" pitchFamily="18" charset="0"/>
              <a:ea typeface="Times New Roman" panose="02020603050405020304" pitchFamily="18" charset="0"/>
              <a:cs typeface="Times New Roman" panose="02020603050405020304" pitchFamily="18" charset="0"/>
            </a:endParaRPr>
          </a:p>
          <a:p>
            <a:r>
              <a:rPr lang="ar-SA"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Identified Gap</a:t>
            </a:r>
          </a:p>
          <a:p>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Traditional methods of cultivating medicinal plants like </a:t>
            </a:r>
            <a:r>
              <a:rPr lang="en-US" sz="1200" i="1" dirty="0">
                <a:latin typeface="Times New Roman" panose="02020603050405020304" pitchFamily="18" charset="0"/>
                <a:cs typeface="Times New Roman" panose="02020603050405020304" pitchFamily="18" charset="0"/>
              </a:rPr>
              <a:t>Ocimum Tenuiflorum</a:t>
            </a:r>
            <a:r>
              <a:rPr lang="en-US" sz="1200" dirty="0">
                <a:latin typeface="Times New Roman" panose="02020603050405020304" pitchFamily="18" charset="0"/>
                <a:cs typeface="Times New Roman" panose="02020603050405020304" pitchFamily="18" charset="0"/>
              </a:rPr>
              <a:t> (Holy Basil) are often inefficient, labor-intensive, and highly dependent on environmental conditions. These conventional farming practices face significant challenges, including:</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Inconsistent nutrient delivery, leading to poor plant health and reduced yield.</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Difficulty in real-time monitoring of key growth parameters such as pH, temperature, turbidity, and nutrient levels.</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Inability to detect and respond early to deficiencies in critical macronutrients like Nitrogen (N), Phosphorus (P), and Potassium (K).</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High dependency on manual labor for monitoring and intervention.</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Limited access to scalable, automated, and cost-effective agricultural systems in urban or resource-constrained settings.</a:t>
            </a:r>
          </a:p>
          <a:p>
            <a:endParaRPr lang="en-US" sz="1200" dirty="0">
              <a:latin typeface="Times New Roman" panose="02020603050405020304" pitchFamily="18" charset="0"/>
              <a:cs typeface="Times New Roman" panose="02020603050405020304" pitchFamily="18" charset="0"/>
            </a:endParaRPr>
          </a:p>
          <a:p>
            <a:r>
              <a:rPr lang="ar-SA" sz="1200" dirty="0">
                <a:latin typeface="Times New Roman" panose="02020603050405020304" pitchFamily="18" charset="0"/>
                <a:cs typeface="Times New Roman" panose="02020603050405020304" pitchFamily="18" charset="0"/>
              </a:rPr>
              <a:t>🔸 </a:t>
            </a:r>
            <a:r>
              <a:rPr lang="en-US" sz="1200" b="1" dirty="0">
                <a:latin typeface="Times New Roman" panose="02020603050405020304" pitchFamily="18" charset="0"/>
                <a:cs typeface="Times New Roman" panose="02020603050405020304" pitchFamily="18" charset="0"/>
              </a:rPr>
              <a:t>Contribution</a:t>
            </a:r>
            <a:br>
              <a:rPr lang="en-US" sz="1200" b="1" dirty="0">
                <a:latin typeface="Times New Roman" panose="02020603050405020304" pitchFamily="18" charset="0"/>
                <a:cs typeface="Times New Roman" panose="02020603050405020304" pitchFamily="18" charset="0"/>
              </a:rPr>
            </a:br>
            <a:endParaRPr lang="en-US" sz="1200" b="1"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critical need for an intelligent, automated, and real-time plant monitoring system that can optimize environmental conditions and nutrient delivery using advanced technologies such as the Internet of Things (IoT), cloud computing, and machine learning. Such a system must be capable of improving plant health, increasing crop yield, and reducing human intervention and resource consumption in hydroponic farming.</a:t>
            </a:r>
          </a:p>
        </p:txBody>
      </p:sp>
    </p:spTree>
    <p:extLst>
      <p:ext uri="{BB962C8B-B14F-4D97-AF65-F5344CB8AC3E}">
        <p14:creationId xmlns:p14="http://schemas.microsoft.com/office/powerpoint/2010/main" val="238666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197794"/>
            <a:ext cx="2294468" cy="628837"/>
          </a:xfrm>
        </p:spPr>
        <p:txBody>
          <a:bodyPr/>
          <a:lstStyle/>
          <a:p>
            <a:pPr marL="0" marR="0">
              <a:lnSpc>
                <a:spcPct val="107000"/>
              </a:lnSpc>
              <a:spcBef>
                <a:spcPts val="1200"/>
              </a:spcBef>
              <a:spcAft>
                <a:spcPts val="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467783" y="826631"/>
            <a:ext cx="9929283" cy="3785652"/>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system is an AI-enabled hydroponic cultivation platform specifically designed to optimize the growth of </a:t>
            </a:r>
            <a:r>
              <a:rPr lang="en-US" sz="1200" i="1" dirty="0">
                <a:latin typeface="Times New Roman" panose="02020603050405020304" pitchFamily="18" charset="0"/>
                <a:cs typeface="Times New Roman" panose="02020603050405020304" pitchFamily="18" charset="0"/>
              </a:rPr>
              <a:t>Holy Basil (Ocimum Tenuiflorum)</a:t>
            </a:r>
            <a:r>
              <a:rPr lang="en-US" sz="1200" dirty="0">
                <a:latin typeface="Times New Roman" panose="02020603050405020304" pitchFamily="18" charset="0"/>
                <a:cs typeface="Times New Roman" panose="02020603050405020304" pitchFamily="18" charset="0"/>
              </a:rPr>
              <a:t> using IoT, cloud computing, and machine learning (ML) technologies.</a:t>
            </a:r>
          </a:p>
          <a:p>
            <a:r>
              <a:rPr lang="en-US" sz="1200" dirty="0">
                <a:latin typeface="Times New Roman" panose="02020603050405020304" pitchFamily="18" charset="0"/>
                <a:cs typeface="Times New Roman" panose="02020603050405020304" pitchFamily="18" charset="0"/>
              </a:rPr>
              <a:t>Key Components: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dirty="0">
                <a:latin typeface="Times New Roman" panose="02020603050405020304" pitchFamily="18" charset="0"/>
                <a:cs typeface="Times New Roman" panose="02020603050405020304" pitchFamily="18" charset="0"/>
              </a:rPr>
              <a:t>IoT Hardware Setup:</a:t>
            </a:r>
          </a:p>
          <a:p>
            <a:pPr marL="742950" lvl="1" indent="-285750">
              <a:buFont typeface="+mj-lt"/>
              <a:buAutoNum type="arabicPeriod"/>
            </a:pPr>
            <a:r>
              <a:rPr lang="en-US" sz="1200" dirty="0">
                <a:latin typeface="Times New Roman" panose="02020603050405020304" pitchFamily="18" charset="0"/>
                <a:cs typeface="Times New Roman" panose="02020603050405020304" pitchFamily="18" charset="0"/>
              </a:rPr>
              <a:t>Microcontrollers: ESP32-CAM and ESP32-WROOM.</a:t>
            </a:r>
          </a:p>
          <a:p>
            <a:pPr marL="742950" lvl="1" indent="-285750">
              <a:buFont typeface="+mj-lt"/>
              <a:buAutoNum type="arabicPeriod"/>
            </a:pPr>
            <a:r>
              <a:rPr lang="en-US" sz="1200" dirty="0">
                <a:latin typeface="Times New Roman" panose="02020603050405020304" pitchFamily="18" charset="0"/>
                <a:cs typeface="Times New Roman" panose="02020603050405020304" pitchFamily="18" charset="0"/>
              </a:rPr>
              <a:t>Sensors: TCS34725 RGB color sensor , DS18B20 , Turbidity sensor , DFRobot pH sensor</a:t>
            </a:r>
          </a:p>
          <a:p>
            <a:pPr marL="742950" lvl="1" indent="-285750">
              <a:buFont typeface="+mj-lt"/>
              <a:buAutoNum type="arabicPeriod"/>
            </a:pPr>
            <a:r>
              <a:rPr lang="en-US" sz="1200" dirty="0">
                <a:latin typeface="Times New Roman" panose="02020603050405020304" pitchFamily="18" charset="0"/>
                <a:cs typeface="Times New Roman" panose="02020603050405020304" pitchFamily="18" charset="0"/>
              </a:rPr>
              <a:t>Actuators: DC submersible water pumps, LED indicators, buzzers, and nutrient flow control valves.</a:t>
            </a:r>
          </a:p>
          <a:p>
            <a:pPr>
              <a:buFont typeface="+mj-lt"/>
              <a:buAutoNum type="arabicPeriod"/>
            </a:pPr>
            <a:r>
              <a:rPr lang="en-US" sz="1200" dirty="0">
                <a:latin typeface="Times New Roman" panose="02020603050405020304" pitchFamily="18" charset="0"/>
                <a:cs typeface="Times New Roman" panose="02020603050405020304" pitchFamily="18" charset="0"/>
              </a:rPr>
              <a:t>Cloud Integration (Azure IoT &amp; Databricks):</a:t>
            </a:r>
          </a:p>
          <a:p>
            <a:pPr marL="742950" lvl="1" indent="-285750">
              <a:buFont typeface="+mj-lt"/>
              <a:buAutoNum type="arabicPeriod"/>
            </a:pPr>
            <a:r>
              <a:rPr lang="en-US" sz="1200" dirty="0">
                <a:latin typeface="Times New Roman" panose="02020603050405020304" pitchFamily="18" charset="0"/>
                <a:cs typeface="Times New Roman" panose="02020603050405020304" pitchFamily="18" charset="0"/>
              </a:rPr>
              <a:t>Real-time sensor data is transmitted to Azure IoT Hub, where it is stored as blobs.</a:t>
            </a:r>
          </a:p>
          <a:p>
            <a:pPr marL="742950" lvl="1" indent="-285750">
              <a:buFont typeface="+mj-lt"/>
              <a:buAutoNum type="arabicPeriod"/>
            </a:pPr>
            <a:r>
              <a:rPr lang="en-US" sz="1200" dirty="0">
                <a:latin typeface="Times New Roman" panose="02020603050405020304" pitchFamily="18" charset="0"/>
                <a:cs typeface="Times New Roman" panose="02020603050405020304" pitchFamily="18" charset="0"/>
              </a:rPr>
              <a:t>Azure Databricks (PySpark) is used for big data analysis, healthiness scoring, and ML model training.</a:t>
            </a:r>
          </a:p>
          <a:p>
            <a:pPr>
              <a:buFont typeface="+mj-lt"/>
              <a:buAutoNum type="arabicPeriod"/>
            </a:pPr>
            <a:r>
              <a:rPr lang="en-US" sz="1200" dirty="0">
                <a:latin typeface="Times New Roman" panose="02020603050405020304" pitchFamily="18" charset="0"/>
                <a:cs typeface="Times New Roman" panose="02020603050405020304" pitchFamily="18" charset="0"/>
              </a:rPr>
              <a:t>Machine Learning Models:</a:t>
            </a:r>
          </a:p>
          <a:p>
            <a:pPr marL="628650" lvl="1"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Logistic Regression and Decision Trees are used to:</a:t>
            </a:r>
          </a:p>
          <a:p>
            <a:pPr marL="1143000" lvl="2" indent="-228600">
              <a:buFont typeface="+mj-lt"/>
              <a:buAutoNum type="arabicPeriod"/>
            </a:pPr>
            <a:r>
              <a:rPr lang="en-US" sz="1200" dirty="0">
                <a:latin typeface="Times New Roman" panose="02020603050405020304" pitchFamily="18" charset="0"/>
                <a:cs typeface="Times New Roman" panose="02020603050405020304" pitchFamily="18" charset="0"/>
              </a:rPr>
              <a:t>Detect NPK deficiencies based on sensor data.</a:t>
            </a:r>
          </a:p>
          <a:p>
            <a:pPr marL="1143000" lvl="2" indent="-228600">
              <a:buFont typeface="+mj-lt"/>
              <a:buAutoNum type="arabicPeriod"/>
            </a:pPr>
            <a:r>
              <a:rPr lang="en-US" sz="1200" dirty="0">
                <a:latin typeface="Times New Roman" panose="02020603050405020304" pitchFamily="18" charset="0"/>
                <a:cs typeface="Times New Roman" panose="02020603050405020304" pitchFamily="18" charset="0"/>
              </a:rPr>
              <a:t>Compute a "Healthiness Score" based on a weighted formula using temperature, pH, turbidity, RGB deviation, and sunlight intensity.</a:t>
            </a:r>
          </a:p>
          <a:p>
            <a:pPr>
              <a:buFont typeface="+mj-lt"/>
              <a:buAutoNum type="arabicPeriod"/>
            </a:pPr>
            <a:r>
              <a:rPr lang="en-US" sz="1200" dirty="0">
                <a:latin typeface="Times New Roman" panose="02020603050405020304" pitchFamily="18" charset="0"/>
                <a:cs typeface="Times New Roman" panose="02020603050405020304" pitchFamily="18" charset="0"/>
              </a:rPr>
              <a:t>Monitoring Portal:</a:t>
            </a:r>
          </a:p>
          <a:p>
            <a:pPr marL="628650" lvl="1" indent="-1714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A React-based web portal built with HTML/CSS/JavaScript provides:</a:t>
            </a:r>
          </a:p>
          <a:p>
            <a:pPr marL="1143000" lvl="2" indent="-228600">
              <a:buFont typeface="+mj-lt"/>
              <a:buAutoNum type="arabicPeriod"/>
            </a:pPr>
            <a:r>
              <a:rPr lang="en-US" sz="1200" dirty="0">
                <a:latin typeface="Times New Roman" panose="02020603050405020304" pitchFamily="18" charset="0"/>
                <a:cs typeface="Times New Roman" panose="02020603050405020304" pitchFamily="18" charset="0"/>
              </a:rPr>
              <a:t>Live plant images (from the ESP32-CAM).</a:t>
            </a:r>
          </a:p>
          <a:p>
            <a:pPr marL="1143000" lvl="2" indent="-228600">
              <a:buFont typeface="+mj-lt"/>
              <a:buAutoNum type="arabicPeriod"/>
            </a:pPr>
            <a:r>
              <a:rPr lang="en-US" sz="1200" dirty="0">
                <a:latin typeface="Times New Roman" panose="02020603050405020304" pitchFamily="18" charset="0"/>
                <a:cs typeface="Times New Roman" panose="02020603050405020304" pitchFamily="18" charset="0"/>
              </a:rPr>
              <a:t>Real-time sensor readings and control output.</a:t>
            </a:r>
          </a:p>
          <a:p>
            <a:pPr marL="1143000" lvl="2" indent="-228600">
              <a:buFont typeface="+mj-lt"/>
              <a:buAutoNum type="arabicPeriod"/>
            </a:pPr>
            <a:r>
              <a:rPr lang="en-US" sz="1200" dirty="0">
                <a:latin typeface="Times New Roman" panose="02020603050405020304" pitchFamily="18" charset="0"/>
                <a:cs typeface="Times New Roman" panose="02020603050405020304" pitchFamily="18" charset="0"/>
              </a:rPr>
              <a:t>Healthiness score updates and downloadable CSV logs.</a:t>
            </a:r>
          </a:p>
        </p:txBody>
      </p:sp>
      <p:pic>
        <p:nvPicPr>
          <p:cNvPr id="3" name="Picture 2">
            <a:extLst>
              <a:ext uri="{FF2B5EF4-FFF2-40B4-BE49-F238E27FC236}">
                <a16:creationId xmlns:a16="http://schemas.microsoft.com/office/drawing/2014/main" id="{99476120-5B63-4860-8804-031CDD1253D0}"/>
              </a:ext>
            </a:extLst>
          </p:cNvPr>
          <p:cNvPicPr>
            <a:picLocks noChangeAspect="1"/>
          </p:cNvPicPr>
          <p:nvPr/>
        </p:nvPicPr>
        <p:blipFill rotWithShape="1">
          <a:blip r:embed="rId3"/>
          <a:srcRect l="5347" t="4486" r="3125"/>
          <a:stretch/>
        </p:blipFill>
        <p:spPr>
          <a:xfrm>
            <a:off x="5463734" y="3681524"/>
            <a:ext cx="6652066" cy="3176476"/>
          </a:xfrm>
          <a:prstGeom prst="rect">
            <a:avLst/>
          </a:prstGeom>
        </p:spPr>
      </p:pic>
    </p:spTree>
    <p:extLst>
      <p:ext uri="{BB962C8B-B14F-4D97-AF65-F5344CB8AC3E}">
        <p14:creationId xmlns:p14="http://schemas.microsoft.com/office/powerpoint/2010/main" val="122903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D273773-5E44-437C-B01C-19EB39D78E7B}"/>
              </a:ext>
            </a:extLst>
          </p:cNvPr>
          <p:cNvSpPr txBox="1"/>
          <p:nvPr/>
        </p:nvSpPr>
        <p:spPr>
          <a:xfrm>
            <a:off x="501650" y="847516"/>
            <a:ext cx="6100232" cy="461665"/>
          </a:xfrm>
          <a:prstGeom prst="rect">
            <a:avLst/>
          </a:prstGeom>
          <a:noFill/>
        </p:spPr>
        <p:txBody>
          <a:bodyPr wrap="square">
            <a:spAutoFit/>
          </a:bodyPr>
          <a:lstStyle/>
          <a:p>
            <a:pPr algn="l"/>
            <a:r>
              <a:rPr lang="en-US" sz="1200" b="1" i="0" u="none" strike="noStrike" baseline="0" dirty="0">
                <a:solidFill>
                  <a:srgbClr val="333333"/>
                </a:solidFill>
                <a:latin typeface="Times New Roman" panose="02020603050405020304" pitchFamily="18" charset="0"/>
                <a:cs typeface="Times New Roman" panose="02020603050405020304" pitchFamily="18" charset="0"/>
              </a:rPr>
              <a:t>A. TOOLS, FRAMEWORKS AND PARTS USED</a:t>
            </a:r>
          </a:p>
          <a:p>
            <a:pPr lvl="1"/>
            <a:r>
              <a:rPr lang="en-US" sz="1200" b="1" i="0" u="none" strike="noStrike" baseline="0" dirty="0">
                <a:solidFill>
                  <a:srgbClr val="333333"/>
                </a:solidFill>
                <a:latin typeface="Times New Roman" panose="02020603050405020304" pitchFamily="18" charset="0"/>
                <a:cs typeface="Times New Roman" panose="02020603050405020304" pitchFamily="18" charset="0"/>
              </a:rPr>
              <a:t>1) HARDWARE PARTS ACQUIRED</a:t>
            </a:r>
            <a:endParaRPr lang="ar-SA" sz="12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28BB3CBF-7D97-4FFD-A252-04C251FA7A71}"/>
              </a:ext>
            </a:extLst>
          </p:cNvPr>
          <p:cNvSpPr txBox="1"/>
          <p:nvPr/>
        </p:nvSpPr>
        <p:spPr>
          <a:xfrm>
            <a:off x="501650" y="1463005"/>
            <a:ext cx="6728884" cy="4893647"/>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hydroponic system uses a range of sensors and components to monitor and control plant growth in a water-based environment. Key hardware includes: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ESP32-CAM:</a:t>
            </a:r>
            <a:r>
              <a:rPr lang="en-US" sz="1200" dirty="0">
                <a:latin typeface="Times New Roman" panose="02020603050405020304" pitchFamily="18" charset="0"/>
                <a:cs typeface="Times New Roman" panose="02020603050405020304" pitchFamily="18" charset="0"/>
              </a:rPr>
              <a:t> A microcontroller with a built-in 2MP camera for real-time plant monitoring via Wi-Fi.</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ESP32-WROOM DEVKIT:</a:t>
            </a:r>
            <a:r>
              <a:rPr lang="en-US" sz="1200" dirty="0">
                <a:latin typeface="Times New Roman" panose="02020603050405020304" pitchFamily="18" charset="0"/>
                <a:cs typeface="Times New Roman" panose="02020603050405020304" pitchFamily="18" charset="0"/>
              </a:rPr>
              <a:t> The central control unit connecting all sensors, featuring high processing power and wireless connectivity.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TCS34725 RGB Sensor:</a:t>
            </a:r>
            <a:r>
              <a:rPr lang="en-US" sz="1200" dirty="0">
                <a:latin typeface="Times New Roman" panose="02020603050405020304" pitchFamily="18" charset="0"/>
                <a:cs typeface="Times New Roman" panose="02020603050405020304" pitchFamily="18" charset="0"/>
              </a:rPr>
              <a:t> Measures water color to estimate nutrient levels.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DS18B20 Temperature Sensor:</a:t>
            </a:r>
            <a:r>
              <a:rPr lang="en-US" sz="1200" dirty="0">
                <a:latin typeface="Times New Roman" panose="02020603050405020304" pitchFamily="18" charset="0"/>
                <a:cs typeface="Times New Roman" panose="02020603050405020304" pitchFamily="18" charset="0"/>
              </a:rPr>
              <a:t> Monitors water temperature with high accuracy.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Water Turbidity Sensor:</a:t>
            </a:r>
            <a:r>
              <a:rPr lang="en-US" sz="1200" dirty="0">
                <a:latin typeface="Times New Roman" panose="02020603050405020304" pitchFamily="18" charset="0"/>
                <a:cs typeface="Times New Roman" panose="02020603050405020304" pitchFamily="18" charset="0"/>
              </a:rPr>
              <a:t> Detects suspended particles in water, indicating impurities like algae.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DFRobot pH Sensor:</a:t>
            </a:r>
            <a:r>
              <a:rPr lang="en-US" sz="1200" dirty="0">
                <a:latin typeface="Times New Roman" panose="02020603050405020304" pitchFamily="18" charset="0"/>
                <a:cs typeface="Times New Roman" panose="02020603050405020304" pitchFamily="18" charset="0"/>
              </a:rPr>
              <a:t> Measures water acidity/alkalinity.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Buzzers and LEDs:</a:t>
            </a:r>
            <a:r>
              <a:rPr lang="en-US" sz="1200" dirty="0">
                <a:latin typeface="Times New Roman" panose="02020603050405020304" pitchFamily="18" charset="0"/>
                <a:cs typeface="Times New Roman" panose="02020603050405020304" pitchFamily="18" charset="0"/>
              </a:rPr>
              <a:t> Provide status alerts for system issues (e.g., low water or nutrient imbalance).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Plastic Tray:</a:t>
            </a:r>
            <a:r>
              <a:rPr lang="en-US" sz="1200" dirty="0">
                <a:latin typeface="Times New Roman" panose="02020603050405020304" pitchFamily="18" charset="0"/>
                <a:cs typeface="Times New Roman" panose="02020603050405020304" pitchFamily="18" charset="0"/>
              </a:rPr>
              <a:t> Holds all system components in place.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Submersible Water Pump:</a:t>
            </a:r>
            <a:r>
              <a:rPr lang="en-US" sz="1200" dirty="0">
                <a:latin typeface="Times New Roman" panose="02020603050405020304" pitchFamily="18" charset="0"/>
                <a:cs typeface="Times New Roman" panose="02020603050405020304" pitchFamily="18" charset="0"/>
              </a:rPr>
              <a:t> Circulates nutrient-rich water and oxygen to plants.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Full-Spectrum LED Lights:</a:t>
            </a:r>
            <a:r>
              <a:rPr lang="en-US" sz="1200" dirty="0">
                <a:latin typeface="Times New Roman" panose="02020603050405020304" pitchFamily="18" charset="0"/>
                <a:cs typeface="Times New Roman" panose="02020603050405020304" pitchFamily="18" charset="0"/>
              </a:rPr>
              <a:t> Provide artificial sunlight for photosynthesis.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5V Relay Module with Optocoupler:</a:t>
            </a:r>
            <a:r>
              <a:rPr lang="en-US" sz="1200" dirty="0">
                <a:latin typeface="Times New Roman" panose="02020603050405020304" pitchFamily="18" charset="0"/>
                <a:cs typeface="Times New Roman" panose="02020603050405020304" pitchFamily="18" charset="0"/>
              </a:rPr>
              <a:t> Controls the pump and lights safely and efficiently.</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32FD518D-AC36-4569-8C7F-47B5262951C7}"/>
              </a:ext>
            </a:extLst>
          </p:cNvPr>
          <p:cNvPicPr>
            <a:picLocks noChangeAspect="1"/>
          </p:cNvPicPr>
          <p:nvPr/>
        </p:nvPicPr>
        <p:blipFill rotWithShape="1">
          <a:blip r:embed="rId3"/>
          <a:srcRect l="3518" t="10124" r="5926" b="3831"/>
          <a:stretch/>
        </p:blipFill>
        <p:spPr>
          <a:xfrm>
            <a:off x="6858000" y="2698925"/>
            <a:ext cx="2810934" cy="4006400"/>
          </a:xfrm>
          <a:prstGeom prst="rect">
            <a:avLst/>
          </a:prstGeom>
        </p:spPr>
      </p:pic>
    </p:spTree>
    <p:extLst>
      <p:ext uri="{BB962C8B-B14F-4D97-AF65-F5344CB8AC3E}">
        <p14:creationId xmlns:p14="http://schemas.microsoft.com/office/powerpoint/2010/main" val="15489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DE2140-2E52-4559-AA1E-6125A7F83362}"/>
              </a:ext>
            </a:extLst>
          </p:cNvPr>
          <p:cNvSpPr txBox="1"/>
          <p:nvPr/>
        </p:nvSpPr>
        <p:spPr>
          <a:xfrm>
            <a:off x="416983" y="847516"/>
            <a:ext cx="6100232" cy="276999"/>
          </a:xfrm>
          <a:prstGeom prst="rect">
            <a:avLst/>
          </a:prstGeom>
          <a:noFill/>
        </p:spPr>
        <p:txBody>
          <a:bodyPr wrap="square">
            <a:spAutoFit/>
          </a:bodyPr>
          <a:lstStyle/>
          <a:p>
            <a:r>
              <a:rPr lang="en-US" sz="1200" b="1" i="0" u="none" strike="noStrike" baseline="0" dirty="0">
                <a:solidFill>
                  <a:srgbClr val="333333"/>
                </a:solidFill>
                <a:latin typeface="Times New Roman" panose="02020603050405020304" pitchFamily="18" charset="0"/>
                <a:cs typeface="Times New Roman" panose="02020603050405020304" pitchFamily="18" charset="0"/>
              </a:rPr>
              <a:t>2) SOFTWARES AND FRAMEWORKS CHOSEN</a:t>
            </a:r>
            <a:endParaRPr lang="en-US" sz="1200" b="1"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420958DC-43BB-48EF-AFAF-78942096F987}"/>
              </a:ext>
            </a:extLst>
          </p:cNvPr>
          <p:cNvSpPr txBox="1"/>
          <p:nvPr/>
        </p:nvSpPr>
        <p:spPr>
          <a:xfrm>
            <a:off x="416983" y="1405339"/>
            <a:ext cx="6100232" cy="3046988"/>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system uses several software tools and frameworks to manage and analyze hydroponic data:</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Arduino IDE:</a:t>
            </a:r>
            <a:r>
              <a:rPr lang="en-US" sz="1200" dirty="0">
                <a:latin typeface="Times New Roman" panose="02020603050405020304" pitchFamily="18" charset="0"/>
                <a:cs typeface="Times New Roman" panose="02020603050405020304" pitchFamily="18" charset="0"/>
              </a:rPr>
              <a:t> Used to program the microcontrollers controlling the hydroponic system. It offers libraries and support for IoT beginners.</a:t>
            </a:r>
          </a:p>
          <a:p>
            <a:pPr lvl="1">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Azure IoT-Hub:</a:t>
            </a:r>
            <a:r>
              <a:rPr lang="en-US" sz="1200" dirty="0">
                <a:latin typeface="Times New Roman" panose="02020603050405020304" pitchFamily="18" charset="0"/>
                <a:cs typeface="Times New Roman" panose="02020603050405020304" pitchFamily="18" charset="0"/>
              </a:rPr>
              <a:t> A cloud platform for remote monitoring, device management, and secure communication with IoT devices.</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Containers and Blobs:</a:t>
            </a:r>
            <a:r>
              <a:rPr lang="en-US" sz="1200" dirty="0">
                <a:latin typeface="Times New Roman" panose="02020603050405020304" pitchFamily="18" charset="0"/>
                <a:cs typeface="Times New Roman" panose="02020603050405020304" pitchFamily="18" charset="0"/>
              </a:rPr>
              <a:t> Store real-time sensor data as JSON files in a time-sorted manner for later processing.</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Azure DataBricks:</a:t>
            </a:r>
            <a:r>
              <a:rPr lang="en-US" sz="1200" dirty="0">
                <a:latin typeface="Times New Roman" panose="02020603050405020304" pitchFamily="18" charset="0"/>
                <a:cs typeface="Times New Roman" panose="02020603050405020304" pitchFamily="18" charset="0"/>
              </a:rPr>
              <a:t> Processes the stored data and runs logistic regression to calculate the plant’s “HealthinessScore.”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Python and Libraries:</a:t>
            </a:r>
            <a:r>
              <a:rPr lang="en-US" sz="1200" dirty="0">
                <a:latin typeface="Times New Roman" panose="02020603050405020304" pitchFamily="18" charset="0"/>
                <a:cs typeface="Times New Roman" panose="02020603050405020304" pitchFamily="18" charset="0"/>
              </a:rPr>
              <a:t> Python, with tools like NumPy, Pandas, and Matplotlib, is used for data analysis and supports intelligent decision-making in the system.</a:t>
            </a:r>
          </a:p>
        </p:txBody>
      </p:sp>
      <p:pic>
        <p:nvPicPr>
          <p:cNvPr id="5" name="Picture 4">
            <a:extLst>
              <a:ext uri="{FF2B5EF4-FFF2-40B4-BE49-F238E27FC236}">
                <a16:creationId xmlns:a16="http://schemas.microsoft.com/office/drawing/2014/main" id="{CD9B5C13-5772-4467-A8EC-06E090696F23}"/>
              </a:ext>
            </a:extLst>
          </p:cNvPr>
          <p:cNvPicPr>
            <a:picLocks noChangeAspect="1"/>
          </p:cNvPicPr>
          <p:nvPr/>
        </p:nvPicPr>
        <p:blipFill rotWithShape="1">
          <a:blip r:embed="rId3"/>
          <a:srcRect t="8396" r="3518" b="4815"/>
          <a:stretch/>
        </p:blipFill>
        <p:spPr>
          <a:xfrm>
            <a:off x="6756400" y="2737836"/>
            <a:ext cx="2620536" cy="3535964"/>
          </a:xfrm>
          <a:prstGeom prst="rect">
            <a:avLst/>
          </a:prstGeom>
        </p:spPr>
      </p:pic>
    </p:spTree>
    <p:extLst>
      <p:ext uri="{BB962C8B-B14F-4D97-AF65-F5344CB8AC3E}">
        <p14:creationId xmlns:p14="http://schemas.microsoft.com/office/powerpoint/2010/main" val="3403635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901E535-04A0-4F77-959F-263257C7144E}"/>
              </a:ext>
            </a:extLst>
          </p:cNvPr>
          <p:cNvSpPr txBox="1"/>
          <p:nvPr/>
        </p:nvSpPr>
        <p:spPr>
          <a:xfrm>
            <a:off x="349251" y="848365"/>
            <a:ext cx="5509683" cy="276999"/>
          </a:xfrm>
          <a:prstGeom prst="rect">
            <a:avLst/>
          </a:prstGeom>
          <a:noFill/>
        </p:spPr>
        <p:txBody>
          <a:bodyPr wrap="square">
            <a:spAutoFit/>
          </a:bodyPr>
          <a:lstStyle/>
          <a:p>
            <a:r>
              <a:rPr lang="en-US" sz="1200" b="1" i="0" u="none" strike="noStrike" baseline="0" dirty="0">
                <a:latin typeface="Times New Roman" panose="02020603050405020304" pitchFamily="18" charset="0"/>
                <a:cs typeface="Times New Roman" panose="02020603050405020304" pitchFamily="18" charset="0"/>
              </a:rPr>
              <a:t>3) HYDROPONIC NUTRIENTS</a:t>
            </a:r>
            <a:endParaRPr lang="en-US" sz="1200" b="1"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5BF6F46A-1B60-485E-88F6-06EA7C4CC27E}"/>
              </a:ext>
            </a:extLst>
          </p:cNvPr>
          <p:cNvSpPr txBox="1"/>
          <p:nvPr/>
        </p:nvSpPr>
        <p:spPr>
          <a:xfrm>
            <a:off x="527050" y="1353046"/>
            <a:ext cx="6100232" cy="2492990"/>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Hydroponic nutrients are specially formulated solutions that supply all essential minerals and trace elements required for healthy plant growth, including N, P, K, Ca, Mg, S, Fe, Mn, Zn, Cu, B, Mb, and Cl. These nutrients, dissolved in water, are quickly absorbed by plants and can be adjusted based on the plant type and growth stage.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 three most critical macronutrients are:</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Nitrogen (N):</a:t>
            </a:r>
            <a:r>
              <a:rPr lang="en-US" sz="1200" dirty="0">
                <a:latin typeface="Times New Roman" panose="02020603050405020304" pitchFamily="18" charset="0"/>
                <a:cs typeface="Times New Roman" panose="02020603050405020304" pitchFamily="18" charset="0"/>
              </a:rPr>
              <a:t> Vital for chlorophyll production and photosynthesis.</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Phosphorus (P):</a:t>
            </a:r>
            <a:r>
              <a:rPr lang="en-US" sz="1200" dirty="0">
                <a:latin typeface="Times New Roman" panose="02020603050405020304" pitchFamily="18" charset="0"/>
                <a:cs typeface="Times New Roman" panose="02020603050405020304" pitchFamily="18" charset="0"/>
              </a:rPr>
              <a:t> Supports root development, flowering, and fruiting.</a:t>
            </a: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Potassium (K):</a:t>
            </a:r>
            <a:r>
              <a:rPr lang="en-US" sz="1200" dirty="0">
                <a:latin typeface="Times New Roman" panose="02020603050405020304" pitchFamily="18" charset="0"/>
                <a:cs typeface="Times New Roman" panose="02020603050405020304" pitchFamily="18" charset="0"/>
              </a:rPr>
              <a:t> Helps in nutrient transport and overall plant health.</a:t>
            </a:r>
            <a:br>
              <a:rPr lang="en-US" sz="1200" dirty="0">
                <a:latin typeface="Times New Roman" panose="02020603050405020304" pitchFamily="18" charset="0"/>
                <a:cs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Maintaining proper NPK balance is crucial to ensure high yield and plant vitality in hydroponic systems.</a:t>
            </a:r>
          </a:p>
        </p:txBody>
      </p:sp>
      <p:pic>
        <p:nvPicPr>
          <p:cNvPr id="14" name="Picture 13">
            <a:extLst>
              <a:ext uri="{FF2B5EF4-FFF2-40B4-BE49-F238E27FC236}">
                <a16:creationId xmlns:a16="http://schemas.microsoft.com/office/drawing/2014/main" id="{BC8CB0F0-85C8-4C03-87FB-9549313D3BE0}"/>
              </a:ext>
            </a:extLst>
          </p:cNvPr>
          <p:cNvPicPr>
            <a:picLocks noChangeAspect="1"/>
          </p:cNvPicPr>
          <p:nvPr/>
        </p:nvPicPr>
        <p:blipFill rotWithShape="1">
          <a:blip r:embed="rId3"/>
          <a:srcRect b="7332"/>
          <a:stretch/>
        </p:blipFill>
        <p:spPr>
          <a:xfrm>
            <a:off x="6627282" y="1534636"/>
            <a:ext cx="3246523" cy="4512733"/>
          </a:xfrm>
          <a:prstGeom prst="rect">
            <a:avLst/>
          </a:prstGeom>
        </p:spPr>
      </p:pic>
    </p:spTree>
    <p:extLst>
      <p:ext uri="{BB962C8B-B14F-4D97-AF65-F5344CB8AC3E}">
        <p14:creationId xmlns:p14="http://schemas.microsoft.com/office/powerpoint/2010/main" val="409114126"/>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F1F5E5"/>
      </a:accent1>
      <a:accent2>
        <a:srgbClr val="DBF4CA"/>
      </a:accent2>
      <a:accent3>
        <a:srgbClr val="F9F1D2"/>
      </a:accent3>
      <a:accent4>
        <a:srgbClr val="E76618"/>
      </a:accent4>
      <a:accent5>
        <a:srgbClr val="C42F1A"/>
      </a:accent5>
      <a:accent6>
        <a:srgbClr val="918655"/>
      </a:accent6>
      <a:hlink>
        <a:srgbClr val="FFFFFF"/>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3941</Words>
  <Application>Microsoft Office PowerPoint</Application>
  <PresentationFormat>Widescreen</PresentationFormat>
  <Paragraphs>278</Paragraphs>
  <Slides>22</Slides>
  <Notes>22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22</vt:i4>
      </vt:variant>
    </vt:vector>
  </HeadingPairs>
  <TitlesOfParts>
    <vt:vector size="35" baseType="lpstr">
      <vt:lpstr>等线</vt:lpstr>
      <vt:lpstr>Abadi</vt:lpstr>
      <vt:lpstr>Arial</vt:lpstr>
      <vt:lpstr>Calibri</vt:lpstr>
      <vt:lpstr>Calibri Light</vt:lpstr>
      <vt:lpstr>Posterama Text Black</vt:lpstr>
      <vt:lpstr>Posterama Text SemiBold</vt:lpstr>
      <vt:lpstr>Times New Roman</vt:lpstr>
      <vt:lpstr>Trebuchet MS</vt:lpstr>
      <vt:lpstr>Wingdings</vt:lpstr>
      <vt:lpstr>Wingdings 3</vt:lpstr>
      <vt:lpstr>Custom</vt:lpstr>
      <vt:lpstr>Facet</vt:lpstr>
      <vt:lpstr>Revolutionizing Holy-Basil Cultivation With AI-Enabled Hydroponics System</vt:lpstr>
      <vt:lpstr>Contents</vt:lpstr>
      <vt:lpstr>Introduction</vt:lpstr>
      <vt:lpstr>Related Work</vt:lpstr>
      <vt:lpstr>Problem Statement</vt:lpstr>
      <vt:lpstr>Proposed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2025-07-30T11:10:09Z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